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5" r:id="rId4"/>
    <p:sldId id="299" r:id="rId5"/>
    <p:sldId id="300" r:id="rId6"/>
    <p:sldId id="303" r:id="rId7"/>
    <p:sldId id="267" r:id="rId8"/>
    <p:sldId id="304" r:id="rId9"/>
    <p:sldId id="305" r:id="rId10"/>
    <p:sldId id="306" r:id="rId11"/>
    <p:sldId id="268" r:id="rId12"/>
    <p:sldId id="270" r:id="rId13"/>
    <p:sldId id="307" r:id="rId14"/>
    <p:sldId id="308" r:id="rId15"/>
    <p:sldId id="309" r:id="rId16"/>
    <p:sldId id="310" r:id="rId17"/>
    <p:sldId id="264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3F20AA-209D-411A-BFCC-DDED6564C0FB}">
          <p14:sldIdLst>
            <p14:sldId id="256"/>
            <p14:sldId id="263"/>
            <p14:sldId id="265"/>
            <p14:sldId id="299"/>
            <p14:sldId id="300"/>
            <p14:sldId id="303"/>
            <p14:sldId id="267"/>
            <p14:sldId id="304"/>
            <p14:sldId id="305"/>
            <p14:sldId id="306"/>
            <p14:sldId id="268"/>
            <p14:sldId id="270"/>
            <p14:sldId id="307"/>
            <p14:sldId id="308"/>
            <p14:sldId id="309"/>
            <p14:sldId id="310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4E"/>
    <a:srgbClr val="55C0AF"/>
    <a:srgbClr val="141414"/>
    <a:srgbClr val="5DA2B1"/>
    <a:srgbClr val="3F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2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CC73A6B-BB26-4B12-BFB8-2B873AE12267}" type="datetimeFigureOut">
              <a:rPr lang="zh-CN" altLang="en-US" smtClean="0"/>
              <a:pPr/>
              <a:t>2023/9/28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E5701FA-A99B-4EA7-BD9A-49A04217BC0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22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29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955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7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2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10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17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85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25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09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73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2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68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5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1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9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6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7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1ECB1-5A5B-4C6B-8360-EEF4E78043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FCC059-4D8E-4C87-A4D1-E4C9E1D594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04FCF4-9A9C-407F-A896-63764D12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E786-3F61-4FD7-AF4B-5CAEC06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26972-3EDC-4D3D-817C-4CCC79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905"/>
      </p:ext>
    </p:extLst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17C0B-618B-4B07-8FEE-212F45DF6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6156C6-4F3E-4B26-BEF6-C658183E3C3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B155B-888E-4B42-8139-225B7CE4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48B8B-A45D-48D2-B95C-C2340234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847D2-37FF-491E-86F7-2A77B2A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15817"/>
      </p:ext>
    </p:extLst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B51B0E-C5ED-4931-852F-A8DA7E1DB9A4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174B4-31E8-4BEF-8942-FD3548C70B7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8F4D3-431E-44CF-A028-C91E2137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0F09A-E73B-492B-B10B-3218D86A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E3E4A-3F9F-4FA6-A0A2-122D22E5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63146"/>
      </p:ext>
    </p:extLst>
  </p:cSld>
  <p:clrMapOvr>
    <a:masterClrMapping/>
  </p:clrMapOvr>
  <p:transition spd="slow" advClick="0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A1C3F-F90A-43A4-9ECD-F00719B5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D4E4-35F0-4517-A710-16EC966268E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627A-5DA8-42DB-A0E5-883D1EDE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9759C-075D-43BD-B60D-906336D3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69EA7-A4C8-47A7-9F4D-3E4EF4FE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0956"/>
      </p:ext>
    </p:extLst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30536-6B8C-499F-B691-282A56B22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2699D7-1ACB-40EF-8948-18C67F14DCC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0F2B-275E-4EFF-8736-59FDF652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CBD68-7556-4277-A9CC-0E3698CD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52142-513F-4E0A-A832-EC32ABA8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929136"/>
      </p:ext>
    </p:extLst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A5A0C-41EF-4EF1-B9B9-E309AF82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8F9A6-7009-487C-9335-9B2655AF34B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523A4-6D85-4E26-BAD9-B5DED0F0D8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1B68CC-03DA-4133-9A62-45795BDC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33D43-A8D0-4374-ACF8-E247BE39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94F08B-6269-48AE-88E7-BDBB0876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7601"/>
      </p:ext>
    </p:extLst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4134E-0BE5-46C0-929C-F9D4A023FD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113C5-ADEA-4974-BB14-86DAC381EA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390FF6-61F4-44DF-9C58-15C7C9EAC01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84E920-1203-43C5-9836-AEA9552633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FAE36B-07A4-4C4E-9A5F-B58F2699821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6239AA-BEC2-47D5-B295-1C438B9D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7E89F-FD72-4884-A2DC-4121C65F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094C68-E649-4A58-B70D-88A20352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100364" y="64223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83660699"/>
      </p:ext>
    </p:extLst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F94A4-B8D7-43C1-80C9-73E124F4F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4A534-7F72-44DB-AAA0-39763DA8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8F81B8-2C1B-46DA-9FC4-FA4EA6C3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DEF5E0-2338-4BAC-8681-B56466F2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49038"/>
      </p:ext>
    </p:extLst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AE1E47-1B45-4380-AE38-48F51410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744B09-219A-4BAE-A64A-BA6F51CC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5B1853-F3A0-4843-A7DD-B071FABA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00759"/>
      </p:ext>
    </p:extLst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05EE-C361-48B2-881C-5FEDBCF95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B7BA2-C07B-486A-AEBA-E8A379FAE2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09B8D7-C342-4349-A52B-0F630C4968F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A0A05-2E78-4B68-9275-72A69813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D064B-850C-449A-B16D-36BA1C5A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19E08-2488-46A8-8B39-E8E3B1A7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5376"/>
      </p:ext>
    </p:extLst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9821D-3169-462D-BDC5-707DAA373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970DE-180B-463A-842D-4B948B1E4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48C78-1503-4FD7-8859-990F963DFC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4969D1-8A89-4051-A7A3-053E791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7B8CF-C72E-438F-A999-E8DA5482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73A437-B948-459B-B14D-44D796DE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7962"/>
      </p:ext>
    </p:extLst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74BBE8-1815-4000-8008-945E8B5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314DF-819C-4FF1-9C2E-69194E15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1525E-7C66-46A7-89CD-0A0836A4B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6BAB08-D03A-4FEF-8092-001CB785BBAB}" type="datetimeFigureOut">
              <a:rPr lang="zh-CN" altLang="en-US" smtClean="0"/>
              <a:pPr/>
              <a:t>2023/9/28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69161-46AB-416B-9C71-590B71BBF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47D277-5155-4804-A42E-790F5C4F8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8AB37BB-E8A6-440B-8775-2A002C97BC5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20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A6CA8BE-1744-42CB-AF91-E913C446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65F9F94-4386-4844-A145-9DF0B233A872}"/>
              </a:ext>
            </a:extLst>
          </p:cNvPr>
          <p:cNvSpPr txBox="1"/>
          <p:nvPr/>
        </p:nvSpPr>
        <p:spPr>
          <a:xfrm>
            <a:off x="5593493" y="2124562"/>
            <a:ext cx="677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Autumn Practice</a:t>
            </a:r>
            <a:endParaRPr lang="zh-CN" altLang="en-US" sz="6000" b="1" dirty="0">
              <a:solidFill>
                <a:srgbClr val="113F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EA1519-73E9-4B4D-B90B-7A63B77D465D}"/>
              </a:ext>
            </a:extLst>
          </p:cNvPr>
          <p:cNvSpPr/>
          <p:nvPr/>
        </p:nvSpPr>
        <p:spPr>
          <a:xfrm>
            <a:off x="5593493" y="3535014"/>
            <a:ext cx="6000750" cy="395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spc="600" dirty="0">
                <a:solidFill>
                  <a:srgbClr val="113F4E"/>
                </a:solidFill>
                <a:latin typeface="+mj-lt"/>
                <a:ea typeface="微软雅黑" panose="020B0503020204020204" pitchFamily="34" charset="-122"/>
              </a:rPr>
              <a:t>Tudusciuc Cristian-Rafael</a:t>
            </a:r>
            <a:endParaRPr lang="zh-CN" altLang="en-US" sz="2400" spc="600" dirty="0">
              <a:solidFill>
                <a:srgbClr val="113F4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26707D0-568E-446A-B476-87F58A172B16}"/>
              </a:ext>
            </a:extLst>
          </p:cNvPr>
          <p:cNvSpPr/>
          <p:nvPr/>
        </p:nvSpPr>
        <p:spPr>
          <a:xfrm>
            <a:off x="6570918" y="4325332"/>
            <a:ext cx="4045899" cy="361016"/>
          </a:xfrm>
          <a:prstGeom prst="roundRect">
            <a:avLst>
              <a:gd name="adj" fmla="val 0"/>
            </a:avLst>
          </a:prstGeom>
          <a:solidFill>
            <a:srgbClr val="55C0A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altLang="zh-CN" sz="1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github.com/RCTd/AMD_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Autumn</a:t>
            </a:r>
            <a:r>
              <a:rPr lang="ro-RO" altLang="zh-CN" sz="1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Practice</a:t>
            </a:r>
            <a:endParaRPr lang="zh-CN" altLang="en-US" sz="1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78041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FE9A26C0-9D88-D737-7A37-06C08711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78176"/>
              </p:ext>
            </p:extLst>
          </p:nvPr>
        </p:nvGraphicFramePr>
        <p:xfrm>
          <a:off x="688704" y="1066656"/>
          <a:ext cx="10814592" cy="5543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746">
                  <a:extLst>
                    <a:ext uri="{9D8B030D-6E8A-4147-A177-3AD203B41FA5}">
                      <a16:colId xmlns:a16="http://schemas.microsoft.com/office/drawing/2014/main" val="41275226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4225193485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1441293592"/>
                    </a:ext>
                  </a:extLst>
                </a:gridCol>
                <a:gridCol w="3892821">
                  <a:extLst>
                    <a:ext uri="{9D8B030D-6E8A-4147-A177-3AD203B41FA5}">
                      <a16:colId xmlns:a16="http://schemas.microsoft.com/office/drawing/2014/main" val="2147388179"/>
                    </a:ext>
                  </a:extLst>
                </a:gridCol>
              </a:tblGrid>
              <a:tr h="435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Solutii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Vizualizare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78085"/>
                  </a:ext>
                </a:extLst>
              </a:tr>
              <a:tr h="754581">
                <a:tc>
                  <a:txBody>
                    <a:bodyPr/>
                    <a:lstStyle/>
                    <a:p>
                      <a:pPr algn="ctr"/>
                      <a:r>
                        <a:rPr lang="ro-RO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</a:t>
                      </a: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 reset bit-</a:t>
                      </a:r>
                      <a:r>
                        <a:rPr lang="en-US" altLang="zh-CN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ul</a:t>
                      </a: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0 din </a:t>
                      </a:r>
                      <a:r>
                        <a:rPr lang="en-US" altLang="zh-CN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registrul</a:t>
                      </a: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de stare nu se </a:t>
                      </a:r>
                      <a:r>
                        <a:rPr lang="en-US" altLang="zh-CN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reseteaza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0256484"/>
                  </a:ext>
                </a:extLst>
              </a:tr>
              <a:tr h="1335405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reset registrul si counter-ul divizorului sunt setate cu valori eronate 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Resetarea valorilor sa fie identica cu starea initiala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5245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a-DK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 se poate trece in alt mod fara reset 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eliminarea partii |state[6]</a:t>
                      </a:r>
                    </a:p>
                    <a:p>
                      <a:pPr algn="ctr"/>
                      <a:r>
                        <a:rPr lang="it-IT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state[6] &lt;= (state[4] &amp; ValidCmd &amp; InputKey | state[6]) &amp; ~Reset;</a:t>
                      </a:r>
                      <a:br>
                        <a:rPr lang="it-IT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</a:b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8797720"/>
                  </a:ext>
                </a:extLst>
              </a:tr>
              <a:tr h="43569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heia nu este salvata in registru, se poate activa la momente gresite 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stari de salvare a cheii in registru urmate de o stare de verificare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5357096"/>
                  </a:ext>
                </a:extLst>
              </a:tr>
              <a:tr h="43569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recventa nu se poate modifica dupa activare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negarea intrarii enable a frequency divider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15587360"/>
                  </a:ext>
                </a:extLst>
              </a:tr>
            </a:tbl>
          </a:graphicData>
        </a:graphic>
      </p:graphicFrame>
      <p:grpSp>
        <p:nvGrpSpPr>
          <p:cNvPr id="38" name="组合 6">
            <a:extLst>
              <a:ext uri="{FF2B5EF4-FFF2-40B4-BE49-F238E27FC236}">
                <a16:creationId xmlns:a16="http://schemas.microsoft.com/office/drawing/2014/main" id="{50DCCCB0-4ACA-66AA-62F5-A5E318278930}"/>
              </a:ext>
            </a:extLst>
          </p:cNvPr>
          <p:cNvGrpSpPr/>
          <p:nvPr/>
        </p:nvGrpSpPr>
        <p:grpSpPr>
          <a:xfrm>
            <a:off x="509695" y="265509"/>
            <a:ext cx="5808225" cy="609415"/>
            <a:chOff x="956666" y="3460807"/>
            <a:chExt cx="5808225" cy="60941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8ED834-476F-AEBB-71C8-165F0E64F9DE}"/>
                </a:ext>
              </a:extLst>
            </p:cNvPr>
            <p:cNvSpPr txBox="1"/>
            <p:nvPr/>
          </p:nvSpPr>
          <p:spPr>
            <a:xfrm>
              <a:off x="1625343" y="3460807"/>
              <a:ext cx="5139548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MV 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0" name="矩形 8">
              <a:extLst>
                <a:ext uri="{FF2B5EF4-FFF2-40B4-BE49-F238E27FC236}">
                  <a16:creationId xmlns:a16="http://schemas.microsoft.com/office/drawing/2014/main" id="{A5062AEE-A915-564B-96C9-2620D3DB9D30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41" name="矩形 9">
              <a:extLst>
                <a:ext uri="{FF2B5EF4-FFF2-40B4-BE49-F238E27FC236}">
                  <a16:creationId xmlns:a16="http://schemas.microsoft.com/office/drawing/2014/main" id="{83E81825-FDE8-F69E-777B-D73FFB52A531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5212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>
            <a:extLst>
              <a:ext uri="{FF2B5EF4-FFF2-40B4-BE49-F238E27FC236}">
                <a16:creationId xmlns:a16="http://schemas.microsoft.com/office/drawing/2014/main" id="{216A7B83-B7C0-4F4C-94CC-150681C0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id="{5D55F231-0FDA-FCE4-5BF2-C239AEE281F5}"/>
              </a:ext>
            </a:extLst>
          </p:cNvPr>
          <p:cNvGrpSpPr/>
          <p:nvPr/>
        </p:nvGrpSpPr>
        <p:grpSpPr>
          <a:xfrm>
            <a:off x="2045392" y="1775932"/>
            <a:ext cx="7489131" cy="2803793"/>
            <a:chOff x="6081485" y="800550"/>
            <a:chExt cx="5782611" cy="2803793"/>
          </a:xfrm>
        </p:grpSpPr>
        <p:sp>
          <p:nvSpPr>
            <p:cNvPr id="3" name="文本框 10">
              <a:extLst>
                <a:ext uri="{FF2B5EF4-FFF2-40B4-BE49-F238E27FC236}">
                  <a16:creationId xmlns:a16="http://schemas.microsoft.com/office/drawing/2014/main" id="{3CF989EC-682E-0A40-AE86-D5E10CA193F1}"/>
                </a:ext>
              </a:extLst>
            </p:cNvPr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err="1">
                  <a:solidFill>
                    <a:srgbClr val="55C0AF"/>
                  </a:solidFill>
                  <a:latin typeface="+mj-lt"/>
                  <a:ea typeface="微软雅黑" panose="020B0503020204020204" pitchFamily="34" charset="-122"/>
                </a:rPr>
                <a:t>Implementare</a:t>
              </a:r>
              <a:endParaRPr lang="zh-CN" altLang="en-US" sz="4000" dirty="0">
                <a:solidFill>
                  <a:srgbClr val="55C0AF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11">
              <a:extLst>
                <a:ext uri="{FF2B5EF4-FFF2-40B4-BE49-F238E27FC236}">
                  <a16:creationId xmlns:a16="http://schemas.microsoft.com/office/drawing/2014/main" id="{2B899E8B-3006-AC01-7195-064A944A40E8}"/>
                </a:ext>
              </a:extLst>
            </p:cNvPr>
            <p:cNvSpPr txBox="1"/>
            <p:nvPr/>
          </p:nvSpPr>
          <p:spPr>
            <a:xfrm>
              <a:off x="6081485" y="1296019"/>
              <a:ext cx="578261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Mediu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de </a:t>
              </a:r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verificare</a:t>
              </a:r>
              <a:endParaRPr lang="en-US" altLang="zh-CN" sz="4800" b="1" spc="600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  <a:p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pentru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un alt </a:t>
              </a:r>
            </a:p>
            <a:p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MIPS</a:t>
              </a:r>
            </a:p>
          </p:txBody>
        </p:sp>
      </p:grpSp>
      <p:grpSp>
        <p:nvGrpSpPr>
          <p:cNvPr id="5" name="组合 24">
            <a:extLst>
              <a:ext uri="{FF2B5EF4-FFF2-40B4-BE49-F238E27FC236}">
                <a16:creationId xmlns:a16="http://schemas.microsoft.com/office/drawing/2014/main" id="{6733064E-CC11-1C58-C934-86E5649C6004}"/>
              </a:ext>
            </a:extLst>
          </p:cNvPr>
          <p:cNvGrpSpPr/>
          <p:nvPr/>
        </p:nvGrpSpPr>
        <p:grpSpPr>
          <a:xfrm>
            <a:off x="539714" y="1976750"/>
            <a:ext cx="1126328" cy="1243276"/>
            <a:chOff x="589078" y="2173649"/>
            <a:chExt cx="1126328" cy="1243276"/>
          </a:xfrm>
        </p:grpSpPr>
        <p:grpSp>
          <p:nvGrpSpPr>
            <p:cNvPr id="6" name="组合 22">
              <a:extLst>
                <a:ext uri="{FF2B5EF4-FFF2-40B4-BE49-F238E27FC236}">
                  <a16:creationId xmlns:a16="http://schemas.microsoft.com/office/drawing/2014/main" id="{A934ABF1-8818-6D1F-0A21-7F3FA880332F}"/>
                </a:ext>
              </a:extLst>
            </p:cNvPr>
            <p:cNvGrpSpPr/>
            <p:nvPr/>
          </p:nvGrpSpPr>
          <p:grpSpPr>
            <a:xfrm>
              <a:off x="589078" y="2173649"/>
              <a:ext cx="1126328" cy="1243276"/>
              <a:chOff x="1950418" y="3368985"/>
              <a:chExt cx="432211" cy="477089"/>
            </a:xfrm>
          </p:grpSpPr>
          <p:sp>
            <p:nvSpPr>
              <p:cNvPr id="8" name="矩形 20">
                <a:extLst>
                  <a:ext uri="{FF2B5EF4-FFF2-40B4-BE49-F238E27FC236}">
                    <a16:creationId xmlns:a16="http://schemas.microsoft.com/office/drawing/2014/main" id="{E513545C-AA35-20DE-E158-781ACDE52319}"/>
                  </a:ext>
                </a:extLst>
              </p:cNvPr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21">
                <a:extLst>
                  <a:ext uri="{FF2B5EF4-FFF2-40B4-BE49-F238E27FC236}">
                    <a16:creationId xmlns:a16="http://schemas.microsoft.com/office/drawing/2014/main" id="{957CAC75-3534-D860-96CD-D3FA999CF397}"/>
                  </a:ext>
                </a:extLst>
              </p:cNvPr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23">
              <a:extLst>
                <a:ext uri="{FF2B5EF4-FFF2-40B4-BE49-F238E27FC236}">
                  <a16:creationId xmlns:a16="http://schemas.microsoft.com/office/drawing/2014/main" id="{F06155C7-5A2B-F9DB-7531-1EB7D4F40AB8}"/>
                </a:ext>
              </a:extLst>
            </p:cNvPr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3</a:t>
              </a:r>
              <a:endParaRPr lang="zh-CN" altLang="en-US" sz="5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1849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8D5E4BC1-01AC-6BC2-FB7B-37243942C604}"/>
              </a:ext>
            </a:extLst>
          </p:cNvPr>
          <p:cNvGrpSpPr/>
          <p:nvPr/>
        </p:nvGrpSpPr>
        <p:grpSpPr>
          <a:xfrm>
            <a:off x="509695" y="302788"/>
            <a:ext cx="3031292" cy="572136"/>
            <a:chOff x="956666" y="3498086"/>
            <a:chExt cx="3031292" cy="572136"/>
          </a:xfrm>
        </p:grpSpPr>
        <p:sp>
          <p:nvSpPr>
            <p:cNvPr id="3" name="TextBox 38">
              <a:extLst>
                <a:ext uri="{FF2B5EF4-FFF2-40B4-BE49-F238E27FC236}">
                  <a16:creationId xmlns:a16="http://schemas.microsoft.com/office/drawing/2014/main" id="{F43413FD-1A4E-45E2-C2B7-EC5E7296C52A}"/>
                </a:ext>
              </a:extLst>
            </p:cNvPr>
            <p:cNvSpPr txBox="1"/>
            <p:nvPr/>
          </p:nvSpPr>
          <p:spPr>
            <a:xfrm>
              <a:off x="1777096" y="3498086"/>
              <a:ext cx="2210862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MV MIPS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" name="矩形 8">
              <a:extLst>
                <a:ext uri="{FF2B5EF4-FFF2-40B4-BE49-F238E27FC236}">
                  <a16:creationId xmlns:a16="http://schemas.microsoft.com/office/drawing/2014/main" id="{E6C0AABF-0D40-9F4C-AF5D-ABB68EA9D624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9FD25A1C-F614-617D-1B16-BACA0228DAED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DC512CBD-4292-E298-A1FC-CCBAFEC43F20}"/>
              </a:ext>
            </a:extLst>
          </p:cNvPr>
          <p:cNvSpPr txBox="1"/>
          <p:nvPr/>
        </p:nvSpPr>
        <p:spPr>
          <a:xfrm>
            <a:off x="729707" y="1007779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Cod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semnificativ</a:t>
            </a:r>
            <a:endParaRPr lang="tr-TR" altLang="zh-CN" sz="2400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52CF66-DB5A-74F5-9D9A-277A63A5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0" y="1852320"/>
            <a:ext cx="5944430" cy="41820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0EC1ED-C66B-5A39-581E-AF076DDD4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25" b="7900"/>
          <a:stretch/>
        </p:blipFill>
        <p:spPr>
          <a:xfrm>
            <a:off x="8357737" y="99798"/>
            <a:ext cx="3739013" cy="2833902"/>
          </a:xfrm>
          <a:prstGeom prst="rect">
            <a:avLst/>
          </a:prstGeom>
          <a:ln>
            <a:solidFill>
              <a:srgbClr val="113F4E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C912D3-AE86-5B51-C88A-9E86B754EB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504"/>
          <a:stretch/>
        </p:blipFill>
        <p:spPr>
          <a:xfrm>
            <a:off x="6238057" y="3231210"/>
            <a:ext cx="5858693" cy="3305175"/>
          </a:xfrm>
          <a:prstGeom prst="rect">
            <a:avLst/>
          </a:prstGeom>
          <a:ln>
            <a:solidFill>
              <a:srgbClr val="113F4E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12BF29-D44D-2959-8BE2-2B3F39447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753" y="99798"/>
            <a:ext cx="4191585" cy="2572109"/>
          </a:xfrm>
          <a:prstGeom prst="rect">
            <a:avLst/>
          </a:prstGeom>
          <a:ln>
            <a:solidFill>
              <a:srgbClr val="113F4E"/>
            </a:solidFill>
          </a:ln>
        </p:spPr>
      </p:pic>
    </p:spTree>
    <p:extLst>
      <p:ext uri="{BB962C8B-B14F-4D97-AF65-F5344CB8AC3E}">
        <p14:creationId xmlns:p14="http://schemas.microsoft.com/office/powerpoint/2010/main" val="11636613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FE9A26C0-9D88-D737-7A37-06C08711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470300"/>
              </p:ext>
            </p:extLst>
          </p:nvPr>
        </p:nvGraphicFramePr>
        <p:xfrm>
          <a:off x="688704" y="1314306"/>
          <a:ext cx="10814592" cy="480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746">
                  <a:extLst>
                    <a:ext uri="{9D8B030D-6E8A-4147-A177-3AD203B41FA5}">
                      <a16:colId xmlns:a16="http://schemas.microsoft.com/office/drawing/2014/main" val="41275226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4225193485"/>
                    </a:ext>
                  </a:extLst>
                </a:gridCol>
                <a:gridCol w="2762250">
                  <a:extLst>
                    <a:ext uri="{9D8B030D-6E8A-4147-A177-3AD203B41FA5}">
                      <a16:colId xmlns:a16="http://schemas.microsoft.com/office/drawing/2014/main" val="1441293592"/>
                    </a:ext>
                  </a:extLst>
                </a:gridCol>
                <a:gridCol w="3645171">
                  <a:extLst>
                    <a:ext uri="{9D8B030D-6E8A-4147-A177-3AD203B41FA5}">
                      <a16:colId xmlns:a16="http://schemas.microsoft.com/office/drawing/2014/main" val="2147388179"/>
                    </a:ext>
                  </a:extLst>
                </a:gridCol>
              </a:tblGrid>
              <a:tr h="435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Solutii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Vizualizare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78085"/>
                  </a:ext>
                </a:extLst>
              </a:tr>
              <a:tr h="754581"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Zeroflag este calculat doar la scadere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always Zero=~(|ALUResult)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0256484"/>
                  </a:ext>
                </a:extLst>
              </a:tr>
              <a:tr h="81964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emoria nu este pe octeti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 [8:0] mem [0:1024]; +concatenarile necesare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5245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ac</a:t>
                      </a:r>
                      <a:r>
                        <a:rPr lang="en-U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esarea memorie</a:t>
                      </a:r>
                      <a:r>
                        <a:rPr lang="en-US" sz="1800" b="1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adresa de intrare este impartita la 4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eliminarea siftarii la dreapta cu 2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879772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/>
                      <a:r>
                        <a:rPr lang="es-ES" sz="1800" b="1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</a:t>
                      </a:r>
                      <a:r>
                        <a:rPr lang="es-E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exista default la case-</a:t>
                      </a:r>
                      <a:r>
                        <a:rPr lang="es-ES" sz="1800" b="1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adaugare default-uri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5357096"/>
                  </a:ext>
                </a:extLst>
              </a:tr>
              <a:tr h="43569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emoria in tranzactie este de tip b</a:t>
                      </a:r>
                      <a:r>
                        <a:rPr lang="en-US" sz="1800" b="1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1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setare tip logic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15587360"/>
                  </a:ext>
                </a:extLst>
              </a:tr>
            </a:tbl>
          </a:graphicData>
        </a:graphic>
      </p:graphicFrame>
      <p:grpSp>
        <p:nvGrpSpPr>
          <p:cNvPr id="2" name="组合 6">
            <a:extLst>
              <a:ext uri="{FF2B5EF4-FFF2-40B4-BE49-F238E27FC236}">
                <a16:creationId xmlns:a16="http://schemas.microsoft.com/office/drawing/2014/main" id="{648EBEBD-6263-95A0-6A95-A68BC77887A2}"/>
              </a:ext>
            </a:extLst>
          </p:cNvPr>
          <p:cNvGrpSpPr/>
          <p:nvPr/>
        </p:nvGrpSpPr>
        <p:grpSpPr>
          <a:xfrm>
            <a:off x="509695" y="302788"/>
            <a:ext cx="3031292" cy="572136"/>
            <a:chOff x="956666" y="3498086"/>
            <a:chExt cx="3031292" cy="572136"/>
          </a:xfrm>
        </p:grpSpPr>
        <p:sp>
          <p:nvSpPr>
            <p:cNvPr id="3" name="TextBox 38">
              <a:extLst>
                <a:ext uri="{FF2B5EF4-FFF2-40B4-BE49-F238E27FC236}">
                  <a16:creationId xmlns:a16="http://schemas.microsoft.com/office/drawing/2014/main" id="{3D1C412B-D2D8-A1AF-2706-0CA8D20ECADB}"/>
                </a:ext>
              </a:extLst>
            </p:cNvPr>
            <p:cNvSpPr txBox="1"/>
            <p:nvPr/>
          </p:nvSpPr>
          <p:spPr>
            <a:xfrm>
              <a:off x="1777096" y="3498086"/>
              <a:ext cx="2210862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MV MIPS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B764E3F2-2189-F1F4-9617-9210D4B41A2D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50B117BC-C10E-A42B-6C1D-8ADFCF7DB420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8788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>
            <a:extLst>
              <a:ext uri="{FF2B5EF4-FFF2-40B4-BE49-F238E27FC236}">
                <a16:creationId xmlns:a16="http://schemas.microsoft.com/office/drawing/2014/main" id="{216A7B83-B7C0-4F4C-94CC-150681C0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9">
            <a:extLst>
              <a:ext uri="{FF2B5EF4-FFF2-40B4-BE49-F238E27FC236}">
                <a16:creationId xmlns:a16="http://schemas.microsoft.com/office/drawing/2014/main" id="{5D55F231-0FDA-FCE4-5BF2-C239AEE281F5}"/>
              </a:ext>
            </a:extLst>
          </p:cNvPr>
          <p:cNvGrpSpPr/>
          <p:nvPr/>
        </p:nvGrpSpPr>
        <p:grpSpPr>
          <a:xfrm>
            <a:off x="2001840" y="1775932"/>
            <a:ext cx="5827711" cy="2803793"/>
            <a:chOff x="6081485" y="800550"/>
            <a:chExt cx="4499772" cy="2803793"/>
          </a:xfrm>
        </p:grpSpPr>
        <p:sp>
          <p:nvSpPr>
            <p:cNvPr id="3" name="文本框 10">
              <a:extLst>
                <a:ext uri="{FF2B5EF4-FFF2-40B4-BE49-F238E27FC236}">
                  <a16:creationId xmlns:a16="http://schemas.microsoft.com/office/drawing/2014/main" id="{3CF989EC-682E-0A40-AE86-D5E10CA193F1}"/>
                </a:ext>
              </a:extLst>
            </p:cNvPr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err="1">
                  <a:solidFill>
                    <a:srgbClr val="55C0AF"/>
                  </a:solidFill>
                  <a:latin typeface="+mj-lt"/>
                  <a:ea typeface="微软雅黑" panose="020B0503020204020204" pitchFamily="34" charset="-122"/>
                </a:rPr>
                <a:t>Corectarea</a:t>
              </a:r>
              <a:endParaRPr lang="zh-CN" altLang="en-US" sz="4000" dirty="0">
                <a:solidFill>
                  <a:srgbClr val="55C0AF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11">
              <a:extLst>
                <a:ext uri="{FF2B5EF4-FFF2-40B4-BE49-F238E27FC236}">
                  <a16:creationId xmlns:a16="http://schemas.microsoft.com/office/drawing/2014/main" id="{2B899E8B-3006-AC01-7195-064A944A40E8}"/>
                </a:ext>
              </a:extLst>
            </p:cNvPr>
            <p:cNvSpPr txBox="1"/>
            <p:nvPr/>
          </p:nvSpPr>
          <p:spPr>
            <a:xfrm>
              <a:off x="6081485" y="1296019"/>
              <a:ext cx="44997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Altui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</a:t>
              </a:r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Mediu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de </a:t>
              </a:r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verificare</a:t>
              </a:r>
              <a:endParaRPr lang="en-US" altLang="zh-CN" sz="4800" b="1" spc="600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  <a:p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pentru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MIPS</a:t>
              </a:r>
            </a:p>
          </p:txBody>
        </p:sp>
      </p:grpSp>
      <p:grpSp>
        <p:nvGrpSpPr>
          <p:cNvPr id="5" name="组合 24">
            <a:extLst>
              <a:ext uri="{FF2B5EF4-FFF2-40B4-BE49-F238E27FC236}">
                <a16:creationId xmlns:a16="http://schemas.microsoft.com/office/drawing/2014/main" id="{6733064E-CC11-1C58-C934-86E5649C6004}"/>
              </a:ext>
            </a:extLst>
          </p:cNvPr>
          <p:cNvGrpSpPr/>
          <p:nvPr/>
        </p:nvGrpSpPr>
        <p:grpSpPr>
          <a:xfrm>
            <a:off x="539714" y="1976750"/>
            <a:ext cx="1126328" cy="1243276"/>
            <a:chOff x="589078" y="2173649"/>
            <a:chExt cx="1126328" cy="1243276"/>
          </a:xfrm>
        </p:grpSpPr>
        <p:grpSp>
          <p:nvGrpSpPr>
            <p:cNvPr id="6" name="组合 22">
              <a:extLst>
                <a:ext uri="{FF2B5EF4-FFF2-40B4-BE49-F238E27FC236}">
                  <a16:creationId xmlns:a16="http://schemas.microsoft.com/office/drawing/2014/main" id="{A934ABF1-8818-6D1F-0A21-7F3FA880332F}"/>
                </a:ext>
              </a:extLst>
            </p:cNvPr>
            <p:cNvGrpSpPr/>
            <p:nvPr/>
          </p:nvGrpSpPr>
          <p:grpSpPr>
            <a:xfrm>
              <a:off x="589078" y="2173649"/>
              <a:ext cx="1126328" cy="1243276"/>
              <a:chOff x="1950418" y="3368985"/>
              <a:chExt cx="432211" cy="477089"/>
            </a:xfrm>
          </p:grpSpPr>
          <p:sp>
            <p:nvSpPr>
              <p:cNvPr id="8" name="矩形 20">
                <a:extLst>
                  <a:ext uri="{FF2B5EF4-FFF2-40B4-BE49-F238E27FC236}">
                    <a16:creationId xmlns:a16="http://schemas.microsoft.com/office/drawing/2014/main" id="{E513545C-AA35-20DE-E158-781ACDE52319}"/>
                  </a:ext>
                </a:extLst>
              </p:cNvPr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21">
                <a:extLst>
                  <a:ext uri="{FF2B5EF4-FFF2-40B4-BE49-F238E27FC236}">
                    <a16:creationId xmlns:a16="http://schemas.microsoft.com/office/drawing/2014/main" id="{957CAC75-3534-D860-96CD-D3FA999CF397}"/>
                  </a:ext>
                </a:extLst>
              </p:cNvPr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23">
              <a:extLst>
                <a:ext uri="{FF2B5EF4-FFF2-40B4-BE49-F238E27FC236}">
                  <a16:creationId xmlns:a16="http://schemas.microsoft.com/office/drawing/2014/main" id="{F06155C7-5A2B-F9DB-7531-1EB7D4F40AB8}"/>
                </a:ext>
              </a:extLst>
            </p:cNvPr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4</a:t>
              </a:r>
              <a:endParaRPr lang="zh-CN" altLang="en-US" sz="5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112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9D05B-DDDC-FE53-4B64-DA245E5B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46" y="131785"/>
            <a:ext cx="5363323" cy="3238952"/>
          </a:xfrm>
          <a:prstGeom prst="rect">
            <a:avLst/>
          </a:prstGeom>
        </p:spPr>
      </p:pic>
      <p:grpSp>
        <p:nvGrpSpPr>
          <p:cNvPr id="2" name="组合 6">
            <a:extLst>
              <a:ext uri="{FF2B5EF4-FFF2-40B4-BE49-F238E27FC236}">
                <a16:creationId xmlns:a16="http://schemas.microsoft.com/office/drawing/2014/main" id="{8D5E4BC1-01AC-6BC2-FB7B-37243942C604}"/>
              </a:ext>
            </a:extLst>
          </p:cNvPr>
          <p:cNvGrpSpPr/>
          <p:nvPr/>
        </p:nvGrpSpPr>
        <p:grpSpPr>
          <a:xfrm>
            <a:off x="509695" y="265509"/>
            <a:ext cx="5522891" cy="609415"/>
            <a:chOff x="956666" y="3460807"/>
            <a:chExt cx="5522891" cy="609415"/>
          </a:xfrm>
        </p:grpSpPr>
        <p:sp>
          <p:nvSpPr>
            <p:cNvPr id="3" name="TextBox 38">
              <a:extLst>
                <a:ext uri="{FF2B5EF4-FFF2-40B4-BE49-F238E27FC236}">
                  <a16:creationId xmlns:a16="http://schemas.microsoft.com/office/drawing/2014/main" id="{F43413FD-1A4E-45E2-C2B7-EC5E7296C52A}"/>
                </a:ext>
              </a:extLst>
            </p:cNvPr>
            <p:cNvSpPr txBox="1"/>
            <p:nvPr/>
          </p:nvSpPr>
          <p:spPr>
            <a:xfrm>
              <a:off x="1625343" y="3460807"/>
              <a:ext cx="4854214" cy="523220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Corectare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MV MIPS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" name="矩形 8">
              <a:extLst>
                <a:ext uri="{FF2B5EF4-FFF2-40B4-BE49-F238E27FC236}">
                  <a16:creationId xmlns:a16="http://schemas.microsoft.com/office/drawing/2014/main" id="{E6C0AABF-0D40-9F4C-AF5D-ABB68EA9D624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9FD25A1C-F614-617D-1B16-BACA0228DAED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DC512CBD-4292-E298-A1FC-CCBAFEC43F20}"/>
              </a:ext>
            </a:extLst>
          </p:cNvPr>
          <p:cNvSpPr txBox="1"/>
          <p:nvPr/>
        </p:nvSpPr>
        <p:spPr>
          <a:xfrm>
            <a:off x="729707" y="1007779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Cod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semnificativ</a:t>
            </a:r>
            <a:endParaRPr lang="tr-TR" altLang="zh-CN" sz="2400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93BA7-D410-D7DF-C10A-24BDA2EA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8" y="1725773"/>
            <a:ext cx="7078063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A138B-2943-0355-16D1-0734498B08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419" b="18540"/>
          <a:stretch/>
        </p:blipFill>
        <p:spPr>
          <a:xfrm>
            <a:off x="6876659" y="3319495"/>
            <a:ext cx="5053898" cy="34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76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FE9A26C0-9D88-D737-7A37-06C08711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72816"/>
              </p:ext>
            </p:extLst>
          </p:nvPr>
        </p:nvGraphicFramePr>
        <p:xfrm>
          <a:off x="688704" y="1304781"/>
          <a:ext cx="10814592" cy="4972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746">
                  <a:extLst>
                    <a:ext uri="{9D8B030D-6E8A-4147-A177-3AD203B41FA5}">
                      <a16:colId xmlns:a16="http://schemas.microsoft.com/office/drawing/2014/main" val="4127522601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42251934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41293592"/>
                    </a:ext>
                  </a:extLst>
                </a:gridCol>
                <a:gridCol w="3892821">
                  <a:extLst>
                    <a:ext uri="{9D8B030D-6E8A-4147-A177-3AD203B41FA5}">
                      <a16:colId xmlns:a16="http://schemas.microsoft.com/office/drawing/2014/main" val="2147388179"/>
                    </a:ext>
                  </a:extLst>
                </a:gridCol>
              </a:tblGrid>
              <a:tr h="492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zh-CN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Solutii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Vizualizare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78085"/>
                  </a:ext>
                </a:extLst>
              </a:tr>
              <a:tr h="107759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 pc incorect d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upa</a:t>
                      </a:r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jump la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adresa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comparare pc cu pc de la perioada precedenta</a:t>
                      </a:r>
                      <a:endParaRPr lang="en-US" altLang="zh-CN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0256484"/>
                  </a:ext>
                </a:extLst>
              </a:tr>
              <a:tr h="92595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 default la case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adaugare default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52452796"/>
                  </a:ext>
                </a:extLst>
              </a:tr>
              <a:tr h="107759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Acelasi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counter pt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instructiunile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tip 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creare counter separat pentru fiecare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8797720"/>
                  </a:ext>
                </a:extLst>
              </a:tr>
              <a:tr h="13988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 exista verificare pt branch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 adaugat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verificarea</a:t>
                      </a:r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57096"/>
                  </a:ext>
                </a:extLst>
              </a:tr>
            </a:tbl>
          </a:graphicData>
        </a:graphic>
      </p:graphicFrame>
      <p:grpSp>
        <p:nvGrpSpPr>
          <p:cNvPr id="6" name="组合 6">
            <a:extLst>
              <a:ext uri="{FF2B5EF4-FFF2-40B4-BE49-F238E27FC236}">
                <a16:creationId xmlns:a16="http://schemas.microsoft.com/office/drawing/2014/main" id="{D47A697B-F1B2-6FF7-5092-A78CDA431D3B}"/>
              </a:ext>
            </a:extLst>
          </p:cNvPr>
          <p:cNvGrpSpPr/>
          <p:nvPr/>
        </p:nvGrpSpPr>
        <p:grpSpPr>
          <a:xfrm>
            <a:off x="509695" y="265509"/>
            <a:ext cx="5522891" cy="609415"/>
            <a:chOff x="956666" y="3460807"/>
            <a:chExt cx="5522891" cy="609415"/>
          </a:xfrm>
        </p:grpSpPr>
        <p:sp>
          <p:nvSpPr>
            <p:cNvPr id="7" name="TextBox 38">
              <a:extLst>
                <a:ext uri="{FF2B5EF4-FFF2-40B4-BE49-F238E27FC236}">
                  <a16:creationId xmlns:a16="http://schemas.microsoft.com/office/drawing/2014/main" id="{43B706AF-27A9-BA32-5B52-D58F3103C4A2}"/>
                </a:ext>
              </a:extLst>
            </p:cNvPr>
            <p:cNvSpPr txBox="1"/>
            <p:nvPr/>
          </p:nvSpPr>
          <p:spPr>
            <a:xfrm>
              <a:off x="1625343" y="3460807"/>
              <a:ext cx="4854214" cy="523220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Corectare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MV MIPS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0C5DBF78-BC6B-F8CE-2269-7A2CA0E9D925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163FFDAA-C20F-5F53-E64A-059C8BBDE275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6275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21">
            <a:extLst>
              <a:ext uri="{FF2B5EF4-FFF2-40B4-BE49-F238E27FC236}">
                <a16:creationId xmlns:a16="http://schemas.microsoft.com/office/drawing/2014/main" id="{EA6CA8BE-1744-42CB-AF91-E913C446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065F9F94-4386-4844-A145-9DF0B233A872}"/>
              </a:ext>
            </a:extLst>
          </p:cNvPr>
          <p:cNvSpPr txBox="1"/>
          <p:nvPr/>
        </p:nvSpPr>
        <p:spPr>
          <a:xfrm>
            <a:off x="6222332" y="2278927"/>
            <a:ext cx="583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zh-CN" sz="7200" b="1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THANK YOU !</a:t>
            </a:r>
            <a:endParaRPr lang="zh-CN" altLang="en-US" sz="7200" b="1" dirty="0">
              <a:solidFill>
                <a:srgbClr val="113F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矩形 15">
            <a:extLst>
              <a:ext uri="{FF2B5EF4-FFF2-40B4-BE49-F238E27FC236}">
                <a16:creationId xmlns:a16="http://schemas.microsoft.com/office/drawing/2014/main" id="{58EA1519-73E9-4B4D-B90B-7A63B77D465D}"/>
              </a:ext>
            </a:extLst>
          </p:cNvPr>
          <p:cNvSpPr/>
          <p:nvPr/>
        </p:nvSpPr>
        <p:spPr>
          <a:xfrm>
            <a:off x="6222333" y="3534523"/>
            <a:ext cx="6000750" cy="395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113F4E"/>
                </a:solidFill>
                <a:latin typeface="+mj-lt"/>
                <a:ea typeface="微软雅黑" panose="020B0503020204020204" pitchFamily="34" charset="-122"/>
              </a:rPr>
              <a:t>Tudusciuc Cristian-Rafael</a:t>
            </a:r>
            <a:endParaRPr lang="zh-CN" altLang="en-US" sz="2800" dirty="0">
              <a:solidFill>
                <a:srgbClr val="113F4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9" name="圆角矩形 17">
            <a:extLst>
              <a:ext uri="{FF2B5EF4-FFF2-40B4-BE49-F238E27FC236}">
                <a16:creationId xmlns:a16="http://schemas.microsoft.com/office/drawing/2014/main" id="{226707D0-568E-446A-B476-87F58A172B16}"/>
              </a:ext>
            </a:extLst>
          </p:cNvPr>
          <p:cNvSpPr/>
          <p:nvPr/>
        </p:nvSpPr>
        <p:spPr>
          <a:xfrm>
            <a:off x="6336351" y="4324350"/>
            <a:ext cx="4045899" cy="361016"/>
          </a:xfrm>
          <a:prstGeom prst="roundRect">
            <a:avLst>
              <a:gd name="adj" fmla="val 0"/>
            </a:avLst>
          </a:prstGeom>
          <a:solidFill>
            <a:srgbClr val="55C0A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github.com/RCTd/AMD_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Autumn</a:t>
            </a:r>
            <a:r>
              <a:rPr lang="ro-RO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Practice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068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F4370B8-4BB7-4F84-8898-F3ACBE1C820D}"/>
              </a:ext>
            </a:extLst>
          </p:cNvPr>
          <p:cNvSpPr txBox="1"/>
          <p:nvPr/>
        </p:nvSpPr>
        <p:spPr>
          <a:xfrm>
            <a:off x="600482" y="1922728"/>
            <a:ext cx="1114530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In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aceste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saptamani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 am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finalizat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urmatoarele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cerinte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时尚中黑简体" panose="01010104010101010101" pitchFamily="2" charset="-122"/>
              </a:rPr>
              <a:t>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6C34DB-E40F-46D4-8687-3D333166B945}"/>
              </a:ext>
            </a:extLst>
          </p:cNvPr>
          <p:cNvSpPr txBox="1"/>
          <p:nvPr/>
        </p:nvSpPr>
        <p:spPr>
          <a:xfrm>
            <a:off x="600482" y="958009"/>
            <a:ext cx="205216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rgbClr val="55C0AF"/>
                </a:solidFill>
                <a:latin typeface="+mj-lt"/>
                <a:ea typeface="微软雅黑" panose="020B0503020204020204" pitchFamily="34" charset="-122"/>
              </a:rPr>
              <a:t>Cuprins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C3792E-9E97-413A-A518-3D321BD201A9}"/>
              </a:ext>
            </a:extLst>
          </p:cNvPr>
          <p:cNvCxnSpPr>
            <a:cxnSpLocks/>
          </p:cNvCxnSpPr>
          <p:nvPr/>
        </p:nvCxnSpPr>
        <p:spPr>
          <a:xfrm>
            <a:off x="681565" y="1734273"/>
            <a:ext cx="709987" cy="0"/>
          </a:xfrm>
          <a:prstGeom prst="line">
            <a:avLst/>
          </a:prstGeom>
          <a:ln w="28575" cap="rnd">
            <a:solidFill>
              <a:srgbClr val="55C0A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D9FCFE-43E1-4B82-BFA7-76F8AC0FFBE7}"/>
              </a:ext>
            </a:extLst>
          </p:cNvPr>
          <p:cNvGrpSpPr/>
          <p:nvPr/>
        </p:nvGrpSpPr>
        <p:grpSpPr>
          <a:xfrm>
            <a:off x="681565" y="2961092"/>
            <a:ext cx="4872135" cy="954107"/>
            <a:chOff x="956666" y="3433625"/>
            <a:chExt cx="4872135" cy="954107"/>
          </a:xfrm>
        </p:grpSpPr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B7A15251-DE66-460C-8C79-B3BE886E888E}"/>
                </a:ext>
              </a:extLst>
            </p:cNvPr>
            <p:cNvSpPr txBox="1"/>
            <p:nvPr/>
          </p:nvSpPr>
          <p:spPr>
            <a:xfrm>
              <a:off x="1625406" y="3433625"/>
              <a:ext cx="4203395" cy="954107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en-US" altLang="zh-CN" sz="2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Poppins SemiBold" charset="0"/>
              </a:endParaRPr>
            </a:p>
            <a:p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In Verilog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623F95A-0BD1-402B-A571-CA42A6B1C5FC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7A18B9C-92F9-415C-AB7D-300EBBFD88D0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6CAFAAB-DF05-4E70-8049-58A795772E95}"/>
              </a:ext>
            </a:extLst>
          </p:cNvPr>
          <p:cNvGrpSpPr/>
          <p:nvPr/>
        </p:nvGrpSpPr>
        <p:grpSpPr>
          <a:xfrm>
            <a:off x="6173134" y="2768095"/>
            <a:ext cx="4929037" cy="954107"/>
            <a:chOff x="956666" y="3245363"/>
            <a:chExt cx="4929037" cy="954107"/>
          </a:xfrm>
        </p:grpSpPr>
        <p:sp>
          <p:nvSpPr>
            <p:cNvPr id="35" name="TextBox 38">
              <a:extLst>
                <a:ext uri="{FF2B5EF4-FFF2-40B4-BE49-F238E27FC236}">
                  <a16:creationId xmlns:a16="http://schemas.microsoft.com/office/drawing/2014/main" id="{022D715D-C24C-4216-BD56-4DA343A7984C}"/>
                </a:ext>
              </a:extLst>
            </p:cNvPr>
            <p:cNvSpPr txBox="1"/>
            <p:nvPr/>
          </p:nvSpPr>
          <p:spPr>
            <a:xfrm>
              <a:off x="1625343" y="3245363"/>
              <a:ext cx="4260360" cy="954107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Verificarea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altui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</a:t>
              </a:r>
            </a:p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en-US" altLang="zh-CN" sz="2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Poppins SemiBold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A288B7E-6BA4-400B-A440-CAC8E0AA4344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6F977DD-7338-48C5-BA15-4FBD4B4B72FE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B8F9EE2-39E2-4801-92B3-F8ABE9652C1E}"/>
              </a:ext>
            </a:extLst>
          </p:cNvPr>
          <p:cNvGrpSpPr/>
          <p:nvPr/>
        </p:nvGrpSpPr>
        <p:grpSpPr>
          <a:xfrm>
            <a:off x="681565" y="4486381"/>
            <a:ext cx="5398536" cy="954107"/>
            <a:chOff x="956666" y="3402966"/>
            <a:chExt cx="5398536" cy="954107"/>
          </a:xfrm>
        </p:grpSpPr>
        <p:sp>
          <p:nvSpPr>
            <p:cNvPr id="43" name="TextBox 38">
              <a:extLst>
                <a:ext uri="{FF2B5EF4-FFF2-40B4-BE49-F238E27FC236}">
                  <a16:creationId xmlns:a16="http://schemas.microsoft.com/office/drawing/2014/main" id="{E9236958-5BB3-4CEC-8AD2-EA36786D83A2}"/>
                </a:ext>
              </a:extLst>
            </p:cNvPr>
            <p:cNvSpPr txBox="1"/>
            <p:nvPr/>
          </p:nvSpPr>
          <p:spPr>
            <a:xfrm>
              <a:off x="1489726" y="3402966"/>
              <a:ext cx="4865476" cy="954107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Verificarea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altui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MIPS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8C5610-28F3-4356-83AA-9AA51537763E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12F344E-0C63-4D72-9385-E56BA487FF12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41">
            <a:extLst>
              <a:ext uri="{FF2B5EF4-FFF2-40B4-BE49-F238E27FC236}">
                <a16:creationId xmlns:a16="http://schemas.microsoft.com/office/drawing/2014/main" id="{DF39C201-E0CE-22F3-BD19-0828AD1B2A97}"/>
              </a:ext>
            </a:extLst>
          </p:cNvPr>
          <p:cNvGrpSpPr/>
          <p:nvPr/>
        </p:nvGrpSpPr>
        <p:grpSpPr>
          <a:xfrm>
            <a:off x="6173134" y="4080735"/>
            <a:ext cx="5970076" cy="1384995"/>
            <a:chOff x="956666" y="2997320"/>
            <a:chExt cx="5970076" cy="1384995"/>
          </a:xfrm>
        </p:grpSpPr>
        <p:sp>
          <p:nvSpPr>
            <p:cNvPr id="5" name="TextBox 38">
              <a:extLst>
                <a:ext uri="{FF2B5EF4-FFF2-40B4-BE49-F238E27FC236}">
                  <a16:creationId xmlns:a16="http://schemas.microsoft.com/office/drawing/2014/main" id="{D95566D3-CE3C-1F60-DB0F-3D862B1E5B7B}"/>
                </a:ext>
              </a:extLst>
            </p:cNvPr>
            <p:cNvSpPr txBox="1"/>
            <p:nvPr/>
          </p:nvSpPr>
          <p:spPr>
            <a:xfrm>
              <a:off x="1557083" y="2997320"/>
              <a:ext cx="5369659" cy="138499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Corectarea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altui</a:t>
              </a:r>
              <a:endParaRPr lang="en-US" altLang="zh-CN" sz="2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Poppins SemiBold" charset="0"/>
              </a:endParaRPr>
            </a:p>
            <a:p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mediu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de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verificare</a:t>
              </a:r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 </a:t>
              </a:r>
            </a:p>
            <a:p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MIPS</a:t>
              </a:r>
            </a:p>
          </p:txBody>
        </p:sp>
        <p:sp>
          <p:nvSpPr>
            <p:cNvPr id="6" name="矩形 43">
              <a:extLst>
                <a:ext uri="{FF2B5EF4-FFF2-40B4-BE49-F238E27FC236}">
                  <a16:creationId xmlns:a16="http://schemas.microsoft.com/office/drawing/2014/main" id="{68FDD17F-049A-2EDA-F771-97A5EA52BEF4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7" name="矩形 44">
              <a:extLst>
                <a:ext uri="{FF2B5EF4-FFF2-40B4-BE49-F238E27FC236}">
                  <a16:creationId xmlns:a16="http://schemas.microsoft.com/office/drawing/2014/main" id="{6D459A69-39B1-6AD0-ACC0-F525BAA2A8CE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226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16A7B83-B7C0-4F4C-94CC-150681C0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58CC3F4-24F2-4D71-8114-35FBC57E409E}"/>
              </a:ext>
            </a:extLst>
          </p:cNvPr>
          <p:cNvGrpSpPr/>
          <p:nvPr/>
        </p:nvGrpSpPr>
        <p:grpSpPr>
          <a:xfrm>
            <a:off x="2483542" y="1880707"/>
            <a:ext cx="6207375" cy="1326466"/>
            <a:chOff x="6081487" y="800550"/>
            <a:chExt cx="4792925" cy="132646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9B3EB80-36BA-4B82-862B-A9E9A822B277}"/>
                </a:ext>
              </a:extLst>
            </p:cNvPr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err="1">
                  <a:solidFill>
                    <a:srgbClr val="55C0AF"/>
                  </a:solidFill>
                  <a:latin typeface="+mj-lt"/>
                  <a:ea typeface="微软雅黑" panose="020B0503020204020204" pitchFamily="34" charset="-122"/>
                </a:rPr>
                <a:t>Implementare</a:t>
              </a:r>
              <a:endParaRPr lang="zh-CN" altLang="en-US" sz="4000" dirty="0">
                <a:solidFill>
                  <a:srgbClr val="55C0AF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083D12-B503-4B67-8D8D-9790679E284D}"/>
                </a:ext>
              </a:extLst>
            </p:cNvPr>
            <p:cNvSpPr txBox="1"/>
            <p:nvPr/>
          </p:nvSpPr>
          <p:spPr>
            <a:xfrm>
              <a:off x="6081487" y="1296019"/>
              <a:ext cx="47929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Calculator </a:t>
              </a:r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binar</a:t>
              </a:r>
              <a:endParaRPr lang="zh-CN" altLang="en-US" sz="4800" b="1" spc="600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1225281-4BDF-4421-9A8E-AA44C7DA140D}"/>
              </a:ext>
            </a:extLst>
          </p:cNvPr>
          <p:cNvGrpSpPr/>
          <p:nvPr/>
        </p:nvGrpSpPr>
        <p:grpSpPr>
          <a:xfrm>
            <a:off x="977864" y="2081525"/>
            <a:ext cx="1126328" cy="1243276"/>
            <a:chOff x="589078" y="2173649"/>
            <a:chExt cx="1126328" cy="12432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8247F47-19E5-4E6A-8867-3423F2E7AEAE}"/>
                </a:ext>
              </a:extLst>
            </p:cNvPr>
            <p:cNvGrpSpPr/>
            <p:nvPr/>
          </p:nvGrpSpPr>
          <p:grpSpPr>
            <a:xfrm>
              <a:off x="589078" y="2173649"/>
              <a:ext cx="1126328" cy="1243276"/>
              <a:chOff x="1950418" y="3368985"/>
              <a:chExt cx="432211" cy="477089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DFAF6ED-F573-463F-B0F6-4885B32E8488}"/>
                  </a:ext>
                </a:extLst>
              </p:cNvPr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9455EE8-908B-4D3E-81B2-AFC27CF43C63}"/>
                  </a:ext>
                </a:extLst>
              </p:cNvPr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CDD749-5E1D-4D14-861D-8AB76BB9010E}"/>
                </a:ext>
              </a:extLst>
            </p:cNvPr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1</a:t>
              </a:r>
              <a:endParaRPr lang="zh-CN" altLang="en-US" sz="5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3719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8205CFF5-7C73-B4CB-F85C-1E4AC7882375}"/>
              </a:ext>
            </a:extLst>
          </p:cNvPr>
          <p:cNvGrpSpPr/>
          <p:nvPr/>
        </p:nvGrpSpPr>
        <p:grpSpPr>
          <a:xfrm>
            <a:off x="509695" y="265509"/>
            <a:ext cx="4900926" cy="609415"/>
            <a:chOff x="956666" y="3460807"/>
            <a:chExt cx="4900926" cy="609415"/>
          </a:xfrm>
        </p:grpSpPr>
        <p:sp>
          <p:nvSpPr>
            <p:cNvPr id="3" name="TextBox 38">
              <a:extLst>
                <a:ext uri="{FF2B5EF4-FFF2-40B4-BE49-F238E27FC236}">
                  <a16:creationId xmlns:a16="http://schemas.microsoft.com/office/drawing/2014/main" id="{C59D3F1B-0156-9748-F101-18135C62740E}"/>
                </a:ext>
              </a:extLst>
            </p:cNvPr>
            <p:cNvSpPr txBox="1"/>
            <p:nvPr/>
          </p:nvSpPr>
          <p:spPr>
            <a:xfrm>
              <a:off x="1625343" y="3460807"/>
              <a:ext cx="4232249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1F5DD11A-A133-9B68-B009-917014697707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BCE317E7-595E-683D-9561-D16155693EFE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pic>
        <p:nvPicPr>
          <p:cNvPr id="267" name="Picture 266">
            <a:extLst>
              <a:ext uri="{FF2B5EF4-FFF2-40B4-BE49-F238E27FC236}">
                <a16:creationId xmlns:a16="http://schemas.microsoft.com/office/drawing/2014/main" id="{8F539043-3DA3-ABC7-B3FA-572EF798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874924"/>
            <a:ext cx="9835978" cy="55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99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0">
            <a:extLst>
              <a:ext uri="{FF2B5EF4-FFF2-40B4-BE49-F238E27FC236}">
                <a16:creationId xmlns:a16="http://schemas.microsoft.com/office/drawing/2014/main" id="{9D13FA90-E931-DE60-61AA-9FC26AC2B96D}"/>
              </a:ext>
            </a:extLst>
          </p:cNvPr>
          <p:cNvSpPr txBox="1"/>
          <p:nvPr/>
        </p:nvSpPr>
        <p:spPr>
          <a:xfrm>
            <a:off x="729707" y="1007779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Cod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semnificativ</a:t>
            </a:r>
            <a:endParaRPr lang="tr-TR" altLang="zh-CN" sz="2400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57E49A66-388B-597B-684E-A89F16205CA8}"/>
              </a:ext>
            </a:extLst>
          </p:cNvPr>
          <p:cNvGrpSpPr/>
          <p:nvPr/>
        </p:nvGrpSpPr>
        <p:grpSpPr>
          <a:xfrm>
            <a:off x="366178" y="1613374"/>
            <a:ext cx="3448531" cy="4274870"/>
            <a:chOff x="729707" y="1872572"/>
            <a:chExt cx="3448531" cy="42748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12A11A-F655-6AAC-C097-5E0DDF4F8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707" y="1872572"/>
              <a:ext cx="3448531" cy="3505689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486DC30F-DBDE-D5AD-5806-9FA6BF4A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707" y="5871178"/>
              <a:ext cx="2057687" cy="276264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87018A04-50FD-12F5-9EB8-1690FF475CC4}"/>
                </a:ext>
              </a:extLst>
            </p:cNvPr>
            <p:cNvSpPr txBox="1"/>
            <p:nvPr/>
          </p:nvSpPr>
          <p:spPr>
            <a:xfrm>
              <a:off x="1128019" y="5384181"/>
              <a:ext cx="145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</a:rPr>
                <a:t>…</a:t>
              </a:r>
              <a:endParaRPr lang="ro-RO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95C58E8-794B-AB47-B2F6-9FFF16080C06}"/>
              </a:ext>
            </a:extLst>
          </p:cNvPr>
          <p:cNvGrpSpPr/>
          <p:nvPr/>
        </p:nvGrpSpPr>
        <p:grpSpPr>
          <a:xfrm>
            <a:off x="4338228" y="985627"/>
            <a:ext cx="3915594" cy="1759073"/>
            <a:chOff x="1654362" y="2448356"/>
            <a:chExt cx="4661069" cy="2088948"/>
          </a:xfrm>
          <a:solidFill>
            <a:srgbClr val="55C0AF"/>
          </a:solidFill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C72ED95-3B0A-34E3-670F-9234557884AE}"/>
                </a:ext>
              </a:extLst>
            </p:cNvPr>
            <p:cNvSpPr/>
            <p:nvPr/>
          </p:nvSpPr>
          <p:spPr>
            <a:xfrm>
              <a:off x="3868035" y="2448356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IN0</a:t>
              </a:r>
              <a:endParaRPr lang="ro-RO" sz="1400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A7D9466-9CB5-2114-6190-D82AD9ED383F}"/>
                </a:ext>
              </a:extLst>
            </p:cNvPr>
            <p:cNvSpPr/>
            <p:nvPr/>
          </p:nvSpPr>
          <p:spPr>
            <a:xfrm>
              <a:off x="2763013" y="2448357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IN1</a:t>
              </a:r>
              <a:endParaRPr lang="ro-RO" sz="1400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E446B48-19AB-65A0-C5F4-88C6EA6F0AFC}"/>
                </a:ext>
              </a:extLst>
            </p:cNvPr>
            <p:cNvSpPr/>
            <p:nvPr/>
          </p:nvSpPr>
          <p:spPr>
            <a:xfrm>
              <a:off x="1654363" y="2448559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IN2</a:t>
              </a:r>
              <a:endParaRPr lang="ro-RO" sz="1400" dirty="0"/>
            </a:p>
          </p:txBody>
        </p:sp>
        <p:cxnSp>
          <p:nvCxnSpPr>
            <p:cNvPr id="281" name="Connector: Curved 280">
              <a:extLst>
                <a:ext uri="{FF2B5EF4-FFF2-40B4-BE49-F238E27FC236}">
                  <a16:creationId xmlns:a16="http://schemas.microsoft.com/office/drawing/2014/main" id="{34ADF17C-9F6E-647C-D681-1B04D7D9D176}"/>
                </a:ext>
              </a:extLst>
            </p:cNvPr>
            <p:cNvCxnSpPr>
              <a:cxnSpLocks/>
              <a:stCxn id="280" idx="2"/>
              <a:endCxn id="282" idx="2"/>
            </p:cNvCxnSpPr>
            <p:nvPr/>
          </p:nvCxnSpPr>
          <p:spPr>
            <a:xfrm rot="10800000" flipH="1" flipV="1">
              <a:off x="1654362" y="2897605"/>
              <a:ext cx="554325" cy="1190651"/>
            </a:xfrm>
            <a:prstGeom prst="curvedConnector3">
              <a:avLst>
                <a:gd name="adj1" fmla="val -41239"/>
              </a:avLst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D889F875-143A-C6DB-1909-BFD60DFB8ABE}"/>
                </a:ext>
              </a:extLst>
            </p:cNvPr>
            <p:cNvSpPr/>
            <p:nvPr/>
          </p:nvSpPr>
          <p:spPr>
            <a:xfrm>
              <a:off x="2208688" y="3639210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IN3</a:t>
              </a:r>
              <a:endParaRPr lang="ro-RO" sz="1400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3D6BBCA-E6AD-D1A7-0B06-C5C47B111D29}"/>
                </a:ext>
              </a:extLst>
            </p:cNvPr>
            <p:cNvSpPr/>
            <p:nvPr/>
          </p:nvSpPr>
          <p:spPr>
            <a:xfrm>
              <a:off x="3312944" y="3639210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IN4</a:t>
              </a:r>
              <a:endParaRPr lang="ro-RO" sz="1400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D4253B4-D668-8D37-2085-3B653EED298C}"/>
                </a:ext>
              </a:extLst>
            </p:cNvPr>
            <p:cNvSpPr/>
            <p:nvPr/>
          </p:nvSpPr>
          <p:spPr>
            <a:xfrm>
              <a:off x="4731052" y="3639210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VERIFY</a:t>
              </a:r>
              <a:endParaRPr lang="ro-RO" sz="1400" dirty="0"/>
            </a:p>
          </p:txBody>
        </p:sp>
        <p:cxnSp>
          <p:nvCxnSpPr>
            <p:cNvPr id="287" name="Connector: Curved 286">
              <a:extLst>
                <a:ext uri="{FF2B5EF4-FFF2-40B4-BE49-F238E27FC236}">
                  <a16:creationId xmlns:a16="http://schemas.microsoft.com/office/drawing/2014/main" id="{3E3C8F74-E2EB-782F-DE90-146C30E71412}"/>
                </a:ext>
              </a:extLst>
            </p:cNvPr>
            <p:cNvCxnSpPr>
              <a:cxnSpLocks/>
              <a:stCxn id="286" idx="1"/>
              <a:endCxn id="276" idx="4"/>
            </p:cNvCxnSpPr>
            <p:nvPr/>
          </p:nvCxnSpPr>
          <p:spPr>
            <a:xfrm rot="16200000" flipV="1">
              <a:off x="4366350" y="3279645"/>
              <a:ext cx="424283" cy="557894"/>
            </a:xfrm>
            <a:prstGeom prst="curvedConnector3">
              <a:avLst>
                <a:gd name="adj1" fmla="val 50000"/>
              </a:avLst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840F39-C48E-68A2-6215-50DD57718CB3}"/>
                </a:ext>
              </a:extLst>
            </p:cNvPr>
            <p:cNvSpPr/>
            <p:nvPr/>
          </p:nvSpPr>
          <p:spPr>
            <a:xfrm>
              <a:off x="5452414" y="2448358"/>
              <a:ext cx="863017" cy="898094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ACTIVE</a:t>
              </a:r>
              <a:endParaRPr lang="ro-RO" sz="1200" dirty="0"/>
            </a:p>
          </p:txBody>
        </p:sp>
        <p:cxnSp>
          <p:nvCxnSpPr>
            <p:cNvPr id="289" name="Connector: Curved 288">
              <a:extLst>
                <a:ext uri="{FF2B5EF4-FFF2-40B4-BE49-F238E27FC236}">
                  <a16:creationId xmlns:a16="http://schemas.microsoft.com/office/drawing/2014/main" id="{02F61FBC-3EFA-4316-0DA6-91DDE38A3BE8}"/>
                </a:ext>
              </a:extLst>
            </p:cNvPr>
            <p:cNvCxnSpPr>
              <a:cxnSpLocks/>
              <a:stCxn id="288" idx="0"/>
              <a:endCxn id="288" idx="6"/>
            </p:cNvCxnSpPr>
            <p:nvPr/>
          </p:nvCxnSpPr>
          <p:spPr>
            <a:xfrm rot="16200000" flipH="1">
              <a:off x="5875153" y="2457127"/>
              <a:ext cx="449047" cy="431508"/>
            </a:xfrm>
            <a:prstGeom prst="curvedConnector4">
              <a:avLst>
                <a:gd name="adj1" fmla="val -50908"/>
                <a:gd name="adj2" fmla="val 152977"/>
              </a:avLst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or: Curved 289">
              <a:extLst>
                <a:ext uri="{FF2B5EF4-FFF2-40B4-BE49-F238E27FC236}">
                  <a16:creationId xmlns:a16="http://schemas.microsoft.com/office/drawing/2014/main" id="{E95B2E96-3067-5816-B09A-B13E6AF460E5}"/>
                </a:ext>
              </a:extLst>
            </p:cNvPr>
            <p:cNvCxnSpPr>
              <a:cxnSpLocks/>
              <a:stCxn id="286" idx="7"/>
              <a:endCxn id="288" idx="4"/>
            </p:cNvCxnSpPr>
            <p:nvPr/>
          </p:nvCxnSpPr>
          <p:spPr>
            <a:xfrm rot="5400000" flipH="1" flipV="1">
              <a:off x="5463663" y="3350473"/>
              <a:ext cx="424281" cy="416240"/>
            </a:xfrm>
            <a:prstGeom prst="curvedConnector3">
              <a:avLst>
                <a:gd name="adj1" fmla="val 50000"/>
              </a:avLst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6F890823-67B3-500B-9017-195CBCF5B312}"/>
              </a:ext>
            </a:extLst>
          </p:cNvPr>
          <p:cNvCxnSpPr>
            <a:cxnSpLocks/>
            <a:stCxn id="276" idx="2"/>
            <a:endCxn id="278" idx="6"/>
          </p:cNvCxnSpPr>
          <p:nvPr/>
        </p:nvCxnSpPr>
        <p:spPr>
          <a:xfrm flipH="1">
            <a:off x="5994554" y="1363763"/>
            <a:ext cx="203300" cy="1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84081DDD-7DA5-BDBA-679D-DF9F3FD4F55D}"/>
              </a:ext>
            </a:extLst>
          </p:cNvPr>
          <p:cNvCxnSpPr>
            <a:cxnSpLocks/>
            <a:stCxn id="278" idx="2"/>
            <a:endCxn id="280" idx="6"/>
          </p:cNvCxnSpPr>
          <p:nvPr/>
        </p:nvCxnSpPr>
        <p:spPr>
          <a:xfrm flipH="1">
            <a:off x="5063218" y="1363764"/>
            <a:ext cx="206347" cy="170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6FC56A3F-16ED-04CA-7D56-597BF57FCDCA}"/>
              </a:ext>
            </a:extLst>
          </p:cNvPr>
          <p:cNvCxnSpPr>
            <a:cxnSpLocks/>
            <a:stCxn id="282" idx="6"/>
            <a:endCxn id="284" idx="2"/>
          </p:cNvCxnSpPr>
          <p:nvPr/>
        </p:nvCxnSpPr>
        <p:spPr>
          <a:xfrm>
            <a:off x="5528886" y="2366564"/>
            <a:ext cx="202656" cy="0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74A0C0F-E334-FC27-BE35-916E7E841174}"/>
              </a:ext>
            </a:extLst>
          </p:cNvPr>
          <p:cNvCxnSpPr>
            <a:cxnSpLocks/>
            <a:stCxn id="284" idx="6"/>
            <a:endCxn id="286" idx="2"/>
          </p:cNvCxnSpPr>
          <p:nvPr/>
        </p:nvCxnSpPr>
        <p:spPr>
          <a:xfrm>
            <a:off x="6456531" y="2366564"/>
            <a:ext cx="466312" cy="0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29084EA3-56EF-2382-E542-B558AFBF1C6C}"/>
              </a:ext>
            </a:extLst>
          </p:cNvPr>
          <p:cNvCxnSpPr>
            <a:cxnSpLocks/>
            <a:stCxn id="288" idx="2"/>
            <a:endCxn id="276" idx="6"/>
          </p:cNvCxnSpPr>
          <p:nvPr/>
        </p:nvCxnSpPr>
        <p:spPr>
          <a:xfrm flipH="1" flipV="1">
            <a:off x="6922843" y="1363763"/>
            <a:ext cx="605990" cy="2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3" name="Picture 332">
            <a:extLst>
              <a:ext uri="{FF2B5EF4-FFF2-40B4-BE49-F238E27FC236}">
                <a16:creationId xmlns:a16="http://schemas.microsoft.com/office/drawing/2014/main" id="{E9CEE68F-C673-C452-ABB9-763814691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3"/>
          <a:stretch/>
        </p:blipFill>
        <p:spPr>
          <a:xfrm>
            <a:off x="8814904" y="4165931"/>
            <a:ext cx="3000794" cy="2646137"/>
          </a:xfrm>
          <a:prstGeom prst="rect">
            <a:avLst/>
          </a:prstGeom>
          <a:ln>
            <a:solidFill>
              <a:srgbClr val="113F4E"/>
            </a:solidFill>
          </a:ln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0774EFF7-2E2C-DDFC-C40E-D9F5CB268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615" y="14850"/>
            <a:ext cx="2667372" cy="4115374"/>
          </a:xfrm>
          <a:prstGeom prst="rect">
            <a:avLst/>
          </a:prstGeom>
          <a:ln>
            <a:noFill/>
          </a:ln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4067C7F-FC61-670B-504A-9BD3CA61E011}"/>
              </a:ext>
            </a:extLst>
          </p:cNvPr>
          <p:cNvGrpSpPr/>
          <p:nvPr/>
        </p:nvGrpSpPr>
        <p:grpSpPr>
          <a:xfrm>
            <a:off x="3451198" y="3245513"/>
            <a:ext cx="4560687" cy="2444427"/>
            <a:chOff x="5516403" y="1028205"/>
            <a:chExt cx="5030098" cy="2581709"/>
          </a:xfrm>
          <a:solidFill>
            <a:srgbClr val="55C0AF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00E4D3-6BA2-39BC-3D15-3A7D729695BB}"/>
                </a:ext>
              </a:extLst>
            </p:cNvPr>
            <p:cNvSpPr/>
            <p:nvPr/>
          </p:nvSpPr>
          <p:spPr>
            <a:xfrm>
              <a:off x="7243235" y="1037736"/>
              <a:ext cx="863416" cy="863416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IDLE</a:t>
              </a:r>
              <a:endParaRPr lang="ro-RO" sz="1400" dirty="0"/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0FB53E01-65DD-C089-ABE3-E8009F821BEC}"/>
                </a:ext>
              </a:extLst>
            </p:cNvPr>
            <p:cNvCxnSpPr>
              <a:cxnSpLocks/>
              <a:stCxn id="15" idx="2"/>
              <a:endCxn id="15" idx="0"/>
            </p:cNvCxnSpPr>
            <p:nvPr/>
          </p:nvCxnSpPr>
          <p:spPr>
            <a:xfrm rot="10800000" flipH="1">
              <a:off x="7243235" y="1037736"/>
              <a:ext cx="431708" cy="431708"/>
            </a:xfrm>
            <a:prstGeom prst="curvedConnector4">
              <a:avLst>
                <a:gd name="adj1" fmla="val -52952"/>
                <a:gd name="adj2" fmla="val 152952"/>
              </a:avLst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FE4CB6-0559-F670-3EE5-5D69E6053212}"/>
                </a:ext>
              </a:extLst>
            </p:cNvPr>
            <p:cNvSpPr/>
            <p:nvPr/>
          </p:nvSpPr>
          <p:spPr>
            <a:xfrm>
              <a:off x="9683085" y="1028205"/>
              <a:ext cx="863416" cy="863416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READ</a:t>
              </a:r>
            </a:p>
            <a:p>
              <a:pPr algn="ctr"/>
              <a:r>
                <a:rPr lang="en-US" sz="1050" dirty="0"/>
                <a:t>MEM</a:t>
              </a:r>
              <a:endParaRPr lang="ro-RO" sz="14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C10D6FF-F6D8-3509-F622-749F9F7A4689}"/>
                </a:ext>
              </a:extLst>
            </p:cNvPr>
            <p:cNvSpPr/>
            <p:nvPr/>
          </p:nvSpPr>
          <p:spPr>
            <a:xfrm>
              <a:off x="5516403" y="1037736"/>
              <a:ext cx="863416" cy="863416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WRITE</a:t>
              </a:r>
            </a:p>
            <a:p>
              <a:pPr algn="ctr"/>
              <a:r>
                <a:rPr lang="en-US" sz="1050" dirty="0"/>
                <a:t>MEM</a:t>
              </a:r>
              <a:endParaRPr lang="ro-RO" sz="14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59E40E-1C8A-078C-F75A-C8DF81016189}"/>
                </a:ext>
              </a:extLst>
            </p:cNvPr>
            <p:cNvSpPr/>
            <p:nvPr/>
          </p:nvSpPr>
          <p:spPr>
            <a:xfrm>
              <a:off x="6282521" y="2742262"/>
              <a:ext cx="863416" cy="863416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SAMPLE0</a:t>
              </a:r>
              <a:endParaRPr lang="ro-RO" sz="1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46FBE3-BA0F-D0C3-6B38-370C6D215E96}"/>
                </a:ext>
              </a:extLst>
            </p:cNvPr>
            <p:cNvSpPr/>
            <p:nvPr/>
          </p:nvSpPr>
          <p:spPr>
            <a:xfrm>
              <a:off x="9680017" y="2746498"/>
              <a:ext cx="863416" cy="863416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SAMPLE1</a:t>
              </a:r>
              <a:endParaRPr lang="ro-RO" sz="14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9F41BC-CAC0-1EBF-17BB-86F6E4A2AC83}"/>
                </a:ext>
              </a:extLst>
            </p:cNvPr>
            <p:cNvSpPr/>
            <p:nvPr/>
          </p:nvSpPr>
          <p:spPr>
            <a:xfrm>
              <a:off x="8415375" y="2742262"/>
              <a:ext cx="863416" cy="863416"/>
            </a:xfrm>
            <a:prstGeom prst="ellipse">
              <a:avLst/>
            </a:prstGeom>
            <a:grpFill/>
            <a:ln>
              <a:solidFill>
                <a:srgbClr val="113F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TRANSFER</a:t>
              </a:r>
              <a:endParaRPr lang="ro-RO" sz="1400" dirty="0"/>
            </a:p>
          </p:txBody>
        </p: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0F5862AF-6CA5-ED2B-64FC-75DD804983FE}"/>
                </a:ext>
              </a:extLst>
            </p:cNvPr>
            <p:cNvCxnSpPr>
              <a:cxnSpLocks/>
              <a:stCxn id="52" idx="1"/>
              <a:endCxn id="52" idx="7"/>
            </p:cNvCxnSpPr>
            <p:nvPr/>
          </p:nvCxnSpPr>
          <p:spPr>
            <a:xfrm rot="5400000" flipH="1" flipV="1">
              <a:off x="8847381" y="2563443"/>
              <a:ext cx="13413" cy="610527"/>
            </a:xfrm>
            <a:prstGeom prst="curvedConnector3">
              <a:avLst>
                <a:gd name="adj1" fmla="val 2742685"/>
              </a:avLst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7766254-E8A5-3FD9-41D5-59C14C48360B}"/>
                </a:ext>
              </a:extLst>
            </p:cNvPr>
            <p:cNvCxnSpPr>
              <a:cxnSpLocks/>
              <a:stCxn id="15" idx="6"/>
              <a:endCxn id="38" idx="2"/>
            </p:cNvCxnSpPr>
            <p:nvPr/>
          </p:nvCxnSpPr>
          <p:spPr>
            <a:xfrm flipV="1">
              <a:off x="8106651" y="1459913"/>
              <a:ext cx="1576434" cy="9531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16B0EFC-021A-E920-A6E0-D4F2775373E4}"/>
                </a:ext>
              </a:extLst>
            </p:cNvPr>
            <p:cNvCxnSpPr>
              <a:cxnSpLocks/>
              <a:stCxn id="15" idx="2"/>
              <a:endCxn id="41" idx="6"/>
            </p:cNvCxnSpPr>
            <p:nvPr/>
          </p:nvCxnSpPr>
          <p:spPr>
            <a:xfrm flipH="1">
              <a:off x="6379819" y="1469444"/>
              <a:ext cx="863416" cy="0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3AF9DF-F224-6A03-4C38-06AF3667E3FB}"/>
                </a:ext>
              </a:extLst>
            </p:cNvPr>
            <p:cNvCxnSpPr>
              <a:stCxn id="15" idx="4"/>
              <a:endCxn id="44" idx="7"/>
            </p:cNvCxnSpPr>
            <p:nvPr/>
          </p:nvCxnSpPr>
          <p:spPr>
            <a:xfrm flipH="1">
              <a:off x="7019493" y="1901152"/>
              <a:ext cx="655450" cy="967554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56AE9FD-73F0-4919-6DE0-2D7DA0DDCC8A}"/>
                </a:ext>
              </a:extLst>
            </p:cNvPr>
            <p:cNvCxnSpPr>
              <a:stCxn id="44" idx="6"/>
              <a:endCxn id="52" idx="2"/>
            </p:cNvCxnSpPr>
            <p:nvPr/>
          </p:nvCxnSpPr>
          <p:spPr>
            <a:xfrm>
              <a:off x="7145937" y="3173970"/>
              <a:ext cx="1269438" cy="0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BF248B6-3787-1704-2BF7-12D494CCF18E}"/>
                </a:ext>
              </a:extLst>
            </p:cNvPr>
            <p:cNvCxnSpPr>
              <a:cxnSpLocks/>
              <a:stCxn id="52" idx="1"/>
              <a:endCxn id="15" idx="5"/>
            </p:cNvCxnSpPr>
            <p:nvPr/>
          </p:nvCxnSpPr>
          <p:spPr>
            <a:xfrm flipH="1" flipV="1">
              <a:off x="7980207" y="1774708"/>
              <a:ext cx="561612" cy="1093998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55D081-6B4E-7DE8-8D6C-9E0EDF87389A}"/>
                </a:ext>
              </a:extLst>
            </p:cNvPr>
            <p:cNvCxnSpPr>
              <a:stCxn id="38" idx="4"/>
              <a:endCxn id="48" idx="0"/>
            </p:cNvCxnSpPr>
            <p:nvPr/>
          </p:nvCxnSpPr>
          <p:spPr>
            <a:xfrm flipH="1">
              <a:off x="10111726" y="1891621"/>
              <a:ext cx="3067" cy="854877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1523B2B-869C-D0CD-958F-95C142DED989}"/>
                </a:ext>
              </a:extLst>
            </p:cNvPr>
            <p:cNvCxnSpPr>
              <a:cxnSpLocks/>
              <a:stCxn id="48" idx="2"/>
              <a:endCxn id="52" idx="6"/>
            </p:cNvCxnSpPr>
            <p:nvPr/>
          </p:nvCxnSpPr>
          <p:spPr>
            <a:xfrm flipH="1" flipV="1">
              <a:off x="9278792" y="3173970"/>
              <a:ext cx="401226" cy="4236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36F2E0E-C575-1785-844D-D38AD1D84769}"/>
                </a:ext>
              </a:extLst>
            </p:cNvPr>
            <p:cNvCxnSpPr>
              <a:cxnSpLocks/>
              <a:stCxn id="41" idx="5"/>
              <a:endCxn id="15" idx="3"/>
            </p:cNvCxnSpPr>
            <p:nvPr/>
          </p:nvCxnSpPr>
          <p:spPr>
            <a:xfrm>
              <a:off x="6253375" y="1774708"/>
              <a:ext cx="1116304" cy="0"/>
            </a:xfrm>
            <a:prstGeom prst="straightConnector1">
              <a:avLst/>
            </a:prstGeom>
            <a:grpFill/>
            <a:ln>
              <a:solidFill>
                <a:srgbClr val="113F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20">
            <a:extLst>
              <a:ext uri="{FF2B5EF4-FFF2-40B4-BE49-F238E27FC236}">
                <a16:creationId xmlns:a16="http://schemas.microsoft.com/office/drawing/2014/main" id="{425F5FCB-CEC1-1890-9BBE-7D1A7DE367EC}"/>
              </a:ext>
            </a:extLst>
          </p:cNvPr>
          <p:cNvSpPr txBox="1"/>
          <p:nvPr/>
        </p:nvSpPr>
        <p:spPr>
          <a:xfrm>
            <a:off x="5761691" y="83640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Key input control</a:t>
            </a:r>
            <a:endParaRPr lang="tr-TR" altLang="zh-CN" sz="2400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6" name="TextBox 20">
            <a:extLst>
              <a:ext uri="{FF2B5EF4-FFF2-40B4-BE49-F238E27FC236}">
                <a16:creationId xmlns:a16="http://schemas.microsoft.com/office/drawing/2014/main" id="{F074EBDF-D359-1B14-7F70-BD62ABD2F21E}"/>
              </a:ext>
            </a:extLst>
          </p:cNvPr>
          <p:cNvSpPr txBox="1"/>
          <p:nvPr/>
        </p:nvSpPr>
        <p:spPr>
          <a:xfrm>
            <a:off x="5711955" y="6180617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Serial transceiver</a:t>
            </a:r>
          </a:p>
        </p:txBody>
      </p:sp>
      <p:sp>
        <p:nvSpPr>
          <p:cNvPr id="337" name="TextBox 20">
            <a:extLst>
              <a:ext uri="{FF2B5EF4-FFF2-40B4-BE49-F238E27FC236}">
                <a16:creationId xmlns:a16="http://schemas.microsoft.com/office/drawing/2014/main" id="{BA8E578B-622E-62BA-B609-AF499530E4BC}"/>
              </a:ext>
            </a:extLst>
          </p:cNvPr>
          <p:cNvSpPr txBox="1"/>
          <p:nvPr/>
        </p:nvSpPr>
        <p:spPr>
          <a:xfrm>
            <a:off x="1919859" y="5919918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Read/Write control</a:t>
            </a:r>
          </a:p>
        </p:txBody>
      </p:sp>
      <p:sp>
        <p:nvSpPr>
          <p:cNvPr id="338" name="Arrow: Right 337">
            <a:extLst>
              <a:ext uri="{FF2B5EF4-FFF2-40B4-BE49-F238E27FC236}">
                <a16:creationId xmlns:a16="http://schemas.microsoft.com/office/drawing/2014/main" id="{A6D07BD0-70C0-A953-6486-F19DDE104CF0}"/>
              </a:ext>
            </a:extLst>
          </p:cNvPr>
          <p:cNvSpPr/>
          <p:nvPr/>
        </p:nvSpPr>
        <p:spPr>
          <a:xfrm>
            <a:off x="8410574" y="6286731"/>
            <a:ext cx="333375" cy="277578"/>
          </a:xfrm>
          <a:prstGeom prst="rightArrow">
            <a:avLst/>
          </a:prstGeom>
          <a:solidFill>
            <a:srgbClr val="5DA2B1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9" name="Arrow: Right 338">
            <a:extLst>
              <a:ext uri="{FF2B5EF4-FFF2-40B4-BE49-F238E27FC236}">
                <a16:creationId xmlns:a16="http://schemas.microsoft.com/office/drawing/2014/main" id="{9EC2B86C-EF53-800A-9A03-F3D91B4E2D61}"/>
              </a:ext>
            </a:extLst>
          </p:cNvPr>
          <p:cNvSpPr/>
          <p:nvPr/>
        </p:nvSpPr>
        <p:spPr>
          <a:xfrm>
            <a:off x="8496487" y="175683"/>
            <a:ext cx="333375" cy="277578"/>
          </a:xfrm>
          <a:prstGeom prst="rightArrow">
            <a:avLst/>
          </a:prstGeom>
          <a:solidFill>
            <a:srgbClr val="5DA2B1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0" name="Arrow: Right 339">
            <a:extLst>
              <a:ext uri="{FF2B5EF4-FFF2-40B4-BE49-F238E27FC236}">
                <a16:creationId xmlns:a16="http://schemas.microsoft.com/office/drawing/2014/main" id="{C584B817-B1B3-4A62-6DA3-CC89F2505D6B}"/>
              </a:ext>
            </a:extLst>
          </p:cNvPr>
          <p:cNvSpPr/>
          <p:nvPr/>
        </p:nvSpPr>
        <p:spPr>
          <a:xfrm rot="5400000">
            <a:off x="6918624" y="624438"/>
            <a:ext cx="333375" cy="277578"/>
          </a:xfrm>
          <a:prstGeom prst="rightArrow">
            <a:avLst/>
          </a:prstGeom>
          <a:solidFill>
            <a:srgbClr val="5DA2B1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1" name="Arrow: Right 340">
            <a:extLst>
              <a:ext uri="{FF2B5EF4-FFF2-40B4-BE49-F238E27FC236}">
                <a16:creationId xmlns:a16="http://schemas.microsoft.com/office/drawing/2014/main" id="{EE33AE6E-9EA3-DE1C-EBC2-114C78641CBD}"/>
              </a:ext>
            </a:extLst>
          </p:cNvPr>
          <p:cNvSpPr/>
          <p:nvPr/>
        </p:nvSpPr>
        <p:spPr>
          <a:xfrm rot="14298621">
            <a:off x="2465300" y="5495600"/>
            <a:ext cx="333375" cy="277578"/>
          </a:xfrm>
          <a:prstGeom prst="rightArrow">
            <a:avLst/>
          </a:prstGeom>
          <a:solidFill>
            <a:srgbClr val="5DA2B1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2" name="Arrow: Right 341">
            <a:extLst>
              <a:ext uri="{FF2B5EF4-FFF2-40B4-BE49-F238E27FC236}">
                <a16:creationId xmlns:a16="http://schemas.microsoft.com/office/drawing/2014/main" id="{61D896A0-44ED-DC2A-4895-EDE09E3B9687}"/>
              </a:ext>
            </a:extLst>
          </p:cNvPr>
          <p:cNvSpPr/>
          <p:nvPr/>
        </p:nvSpPr>
        <p:spPr>
          <a:xfrm rot="18583050">
            <a:off x="3671091" y="5495600"/>
            <a:ext cx="333375" cy="277578"/>
          </a:xfrm>
          <a:prstGeom prst="rightArrow">
            <a:avLst/>
          </a:prstGeom>
          <a:solidFill>
            <a:srgbClr val="5DA2B1"/>
          </a:solidFill>
          <a:ln>
            <a:solidFill>
              <a:srgbClr val="113F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52" name="组合 6">
            <a:extLst>
              <a:ext uri="{FF2B5EF4-FFF2-40B4-BE49-F238E27FC236}">
                <a16:creationId xmlns:a16="http://schemas.microsoft.com/office/drawing/2014/main" id="{C83A4B10-7C71-67A0-26FC-C0A94597F4C7}"/>
              </a:ext>
            </a:extLst>
          </p:cNvPr>
          <p:cNvGrpSpPr/>
          <p:nvPr/>
        </p:nvGrpSpPr>
        <p:grpSpPr>
          <a:xfrm>
            <a:off x="509695" y="265509"/>
            <a:ext cx="4900926" cy="609415"/>
            <a:chOff x="956666" y="3460807"/>
            <a:chExt cx="4900926" cy="609415"/>
          </a:xfrm>
        </p:grpSpPr>
        <p:sp>
          <p:nvSpPr>
            <p:cNvPr id="353" name="TextBox 38">
              <a:extLst>
                <a:ext uri="{FF2B5EF4-FFF2-40B4-BE49-F238E27FC236}">
                  <a16:creationId xmlns:a16="http://schemas.microsoft.com/office/drawing/2014/main" id="{666F6AE3-B54D-6366-4AAE-15C6DDFE62BD}"/>
                </a:ext>
              </a:extLst>
            </p:cNvPr>
            <p:cNvSpPr txBox="1"/>
            <p:nvPr/>
          </p:nvSpPr>
          <p:spPr>
            <a:xfrm>
              <a:off x="1625343" y="3460807"/>
              <a:ext cx="4232249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54" name="矩形 8">
              <a:extLst>
                <a:ext uri="{FF2B5EF4-FFF2-40B4-BE49-F238E27FC236}">
                  <a16:creationId xmlns:a16="http://schemas.microsoft.com/office/drawing/2014/main" id="{076E0396-BD0A-0059-2C2A-C2A8EDE50C32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355" name="矩形 9">
              <a:extLst>
                <a:ext uri="{FF2B5EF4-FFF2-40B4-BE49-F238E27FC236}">
                  <a16:creationId xmlns:a16="http://schemas.microsoft.com/office/drawing/2014/main" id="{2C73AE1E-062A-2B01-60E2-906D097D704F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8745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0">
            <a:extLst>
              <a:ext uri="{FF2B5EF4-FFF2-40B4-BE49-F238E27FC236}">
                <a16:creationId xmlns:a16="http://schemas.microsoft.com/office/drawing/2014/main" id="{78DC4188-A7A6-69BA-FDDE-740AB0F81586}"/>
              </a:ext>
            </a:extLst>
          </p:cNvPr>
          <p:cNvSpPr txBox="1"/>
          <p:nvPr/>
        </p:nvSpPr>
        <p:spPr>
          <a:xfrm>
            <a:off x="7748587" y="413259"/>
            <a:ext cx="36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Waveform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52B016-452B-040F-346D-24116D7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" y="1253673"/>
            <a:ext cx="11821885" cy="476997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A03A05-F9C4-ECC2-7EF7-0FEBC0E31ED4}"/>
              </a:ext>
            </a:extLst>
          </p:cNvPr>
          <p:cNvSpPr/>
          <p:nvPr/>
        </p:nvSpPr>
        <p:spPr>
          <a:xfrm>
            <a:off x="1619250" y="1523406"/>
            <a:ext cx="809625" cy="154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818BE6-F726-1F4F-9CF2-8C89E86B2E69}"/>
              </a:ext>
            </a:extLst>
          </p:cNvPr>
          <p:cNvSpPr/>
          <p:nvPr/>
        </p:nvSpPr>
        <p:spPr>
          <a:xfrm>
            <a:off x="2190750" y="3314700"/>
            <a:ext cx="809625" cy="154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8956FD-F6E2-E30C-4133-D68DF16038DA}"/>
              </a:ext>
            </a:extLst>
          </p:cNvPr>
          <p:cNvSpPr/>
          <p:nvPr/>
        </p:nvSpPr>
        <p:spPr>
          <a:xfrm>
            <a:off x="2886075" y="3779644"/>
            <a:ext cx="2943225" cy="154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F5572E-D08A-D066-68A2-D8E79664D1DC}"/>
              </a:ext>
            </a:extLst>
          </p:cNvPr>
          <p:cNvSpPr/>
          <p:nvPr/>
        </p:nvSpPr>
        <p:spPr>
          <a:xfrm>
            <a:off x="6276975" y="3638658"/>
            <a:ext cx="2943225" cy="154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8869E-868B-637C-6A92-0819FA35DD07}"/>
              </a:ext>
            </a:extLst>
          </p:cNvPr>
          <p:cNvSpPr/>
          <p:nvPr/>
        </p:nvSpPr>
        <p:spPr>
          <a:xfrm>
            <a:off x="10017371" y="2943695"/>
            <a:ext cx="1933575" cy="3118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79BDD-07D9-4E0E-0399-10F9DBC0940A}"/>
              </a:ext>
            </a:extLst>
          </p:cNvPr>
          <p:cNvSpPr txBox="1"/>
          <p:nvPr/>
        </p:nvSpPr>
        <p:spPr>
          <a:xfrm>
            <a:off x="2300287" y="1523406"/>
            <a:ext cx="12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Key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15A1E-B37D-594F-8E7F-5F32D2A8F4C5}"/>
              </a:ext>
            </a:extLst>
          </p:cNvPr>
          <p:cNvSpPr txBox="1"/>
          <p:nvPr/>
        </p:nvSpPr>
        <p:spPr>
          <a:xfrm>
            <a:off x="1269206" y="3717074"/>
            <a:ext cx="173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Mode1 write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3B3FB-3EDC-6D37-90E5-9E7D79A33DB5}"/>
              </a:ext>
            </a:extLst>
          </p:cNvPr>
          <p:cNvSpPr txBox="1"/>
          <p:nvPr/>
        </p:nvSpPr>
        <p:spPr>
          <a:xfrm>
            <a:off x="3545681" y="4646760"/>
            <a:ext cx="17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Mode1 read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5007DC-0C05-30A3-8955-1373AE10809F}"/>
              </a:ext>
            </a:extLst>
          </p:cNvPr>
          <p:cNvSpPr txBox="1"/>
          <p:nvPr/>
        </p:nvSpPr>
        <p:spPr>
          <a:xfrm>
            <a:off x="7207496" y="4646760"/>
            <a:ext cx="11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 0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8737D-5F3C-7073-7DB8-3295377B83A2}"/>
              </a:ext>
            </a:extLst>
          </p:cNvPr>
          <p:cNvSpPr txBox="1"/>
          <p:nvPr/>
        </p:nvSpPr>
        <p:spPr>
          <a:xfrm>
            <a:off x="10822781" y="4646760"/>
            <a:ext cx="83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Reset</a:t>
            </a:r>
            <a:endParaRPr lang="ro-RO" dirty="0">
              <a:solidFill>
                <a:srgbClr val="FF0000"/>
              </a:solidFill>
            </a:endParaRPr>
          </a:p>
        </p:txBody>
      </p:sp>
      <p:grpSp>
        <p:nvGrpSpPr>
          <p:cNvPr id="25" name="组合 6">
            <a:extLst>
              <a:ext uri="{FF2B5EF4-FFF2-40B4-BE49-F238E27FC236}">
                <a16:creationId xmlns:a16="http://schemas.microsoft.com/office/drawing/2014/main" id="{FFDA0AB1-068D-8322-384C-A26713A24822}"/>
              </a:ext>
            </a:extLst>
          </p:cNvPr>
          <p:cNvGrpSpPr/>
          <p:nvPr/>
        </p:nvGrpSpPr>
        <p:grpSpPr>
          <a:xfrm>
            <a:off x="509695" y="265509"/>
            <a:ext cx="4900926" cy="609415"/>
            <a:chOff x="956666" y="3460807"/>
            <a:chExt cx="4900926" cy="609415"/>
          </a:xfrm>
        </p:grpSpPr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210C7114-4071-E10E-E045-ED8F848479C4}"/>
                </a:ext>
              </a:extLst>
            </p:cNvPr>
            <p:cNvSpPr txBox="1"/>
            <p:nvPr/>
          </p:nvSpPr>
          <p:spPr>
            <a:xfrm>
              <a:off x="1625343" y="3460807"/>
              <a:ext cx="4232249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27" name="矩形 8">
              <a:extLst>
                <a:ext uri="{FF2B5EF4-FFF2-40B4-BE49-F238E27FC236}">
                  <a16:creationId xmlns:a16="http://schemas.microsoft.com/office/drawing/2014/main" id="{3B44F048-DCD8-492F-9729-E008C19CEE26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28" name="矩形 9">
              <a:extLst>
                <a:ext uri="{FF2B5EF4-FFF2-40B4-BE49-F238E27FC236}">
                  <a16:creationId xmlns:a16="http://schemas.microsoft.com/office/drawing/2014/main" id="{F65F7AFB-BDF4-5018-0B1B-175728118C9F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Box 20">
            <a:extLst>
              <a:ext uri="{FF2B5EF4-FFF2-40B4-BE49-F238E27FC236}">
                <a16:creationId xmlns:a16="http://schemas.microsoft.com/office/drawing/2014/main" id="{709B2DA3-2FF7-14EE-5781-6C3756517280}"/>
              </a:ext>
            </a:extLst>
          </p:cNvPr>
          <p:cNvSpPr txBox="1"/>
          <p:nvPr/>
        </p:nvSpPr>
        <p:spPr>
          <a:xfrm>
            <a:off x="821288" y="6206839"/>
            <a:ext cx="948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Obs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: am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testat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pe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placuta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modulul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DecInputKey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6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6" grpId="0" animBg="1"/>
      <p:bldP spid="17" grpId="0" animBg="1"/>
      <p:bldP spid="18" grpId="0"/>
      <p:bldP spid="19" grpId="0"/>
      <p:bldP spid="20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>
            <a:extLst>
              <a:ext uri="{FF2B5EF4-FFF2-40B4-BE49-F238E27FC236}">
                <a16:creationId xmlns:a16="http://schemas.microsoft.com/office/drawing/2014/main" id="{216A7B83-B7C0-4F4C-94CC-150681C0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组合 9">
            <a:extLst>
              <a:ext uri="{FF2B5EF4-FFF2-40B4-BE49-F238E27FC236}">
                <a16:creationId xmlns:a16="http://schemas.microsoft.com/office/drawing/2014/main" id="{558CC3F4-24F2-4D71-8114-35FBC57E409E}"/>
              </a:ext>
            </a:extLst>
          </p:cNvPr>
          <p:cNvGrpSpPr/>
          <p:nvPr/>
        </p:nvGrpSpPr>
        <p:grpSpPr>
          <a:xfrm>
            <a:off x="2045392" y="1775932"/>
            <a:ext cx="7489131" cy="2803793"/>
            <a:chOff x="6081485" y="800550"/>
            <a:chExt cx="5782611" cy="2803793"/>
          </a:xfrm>
        </p:grpSpPr>
        <p:sp>
          <p:nvSpPr>
            <p:cNvPr id="20" name="文本框 10">
              <a:extLst>
                <a:ext uri="{FF2B5EF4-FFF2-40B4-BE49-F238E27FC236}">
                  <a16:creationId xmlns:a16="http://schemas.microsoft.com/office/drawing/2014/main" id="{D9B3EB80-36BA-4B82-862B-A9E9A822B277}"/>
                </a:ext>
              </a:extLst>
            </p:cNvPr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err="1">
                  <a:solidFill>
                    <a:srgbClr val="55C0AF"/>
                  </a:solidFill>
                  <a:latin typeface="+mj-lt"/>
                  <a:ea typeface="微软雅黑" panose="020B0503020204020204" pitchFamily="34" charset="-122"/>
                </a:rPr>
                <a:t>Implementare</a:t>
              </a:r>
              <a:endParaRPr lang="zh-CN" altLang="en-US" sz="4000" dirty="0">
                <a:solidFill>
                  <a:srgbClr val="55C0AF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11">
              <a:extLst>
                <a:ext uri="{FF2B5EF4-FFF2-40B4-BE49-F238E27FC236}">
                  <a16:creationId xmlns:a16="http://schemas.microsoft.com/office/drawing/2014/main" id="{CC083D12-B503-4B67-8D8D-9790679E284D}"/>
                </a:ext>
              </a:extLst>
            </p:cNvPr>
            <p:cNvSpPr txBox="1"/>
            <p:nvPr/>
          </p:nvSpPr>
          <p:spPr>
            <a:xfrm>
              <a:off x="6081485" y="1296019"/>
              <a:ext cx="578261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Mediu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de </a:t>
              </a:r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verificare</a:t>
              </a:r>
              <a:endParaRPr lang="en-US" altLang="zh-CN" sz="4800" b="1" spc="600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  <a:p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pentru</a:t>
              </a:r>
              <a:r>
                <a:rPr lang="en-US" altLang="zh-CN" sz="4800" b="1" spc="600" dirty="0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 un alt calculator </a:t>
              </a:r>
              <a:r>
                <a:rPr lang="en-US" altLang="zh-CN" sz="4800" b="1" spc="600" dirty="0" err="1">
                  <a:solidFill>
                    <a:srgbClr val="113F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</a:rPr>
                <a:t>binar</a:t>
              </a:r>
              <a:endParaRPr lang="en-US" altLang="zh-CN" sz="4800" b="1" spc="600" dirty="0">
                <a:solidFill>
                  <a:srgbClr val="113F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4">
            <a:extLst>
              <a:ext uri="{FF2B5EF4-FFF2-40B4-BE49-F238E27FC236}">
                <a16:creationId xmlns:a16="http://schemas.microsoft.com/office/drawing/2014/main" id="{11225281-4BDF-4421-9A8E-AA44C7DA140D}"/>
              </a:ext>
            </a:extLst>
          </p:cNvPr>
          <p:cNvGrpSpPr/>
          <p:nvPr/>
        </p:nvGrpSpPr>
        <p:grpSpPr>
          <a:xfrm>
            <a:off x="539714" y="1976750"/>
            <a:ext cx="1126328" cy="1243276"/>
            <a:chOff x="589078" y="2173649"/>
            <a:chExt cx="1126328" cy="1243276"/>
          </a:xfrm>
        </p:grpSpPr>
        <p:grpSp>
          <p:nvGrpSpPr>
            <p:cNvPr id="28" name="组合 22">
              <a:extLst>
                <a:ext uri="{FF2B5EF4-FFF2-40B4-BE49-F238E27FC236}">
                  <a16:creationId xmlns:a16="http://schemas.microsoft.com/office/drawing/2014/main" id="{B8247F47-19E5-4E6A-8867-3423F2E7AEAE}"/>
                </a:ext>
              </a:extLst>
            </p:cNvPr>
            <p:cNvGrpSpPr/>
            <p:nvPr/>
          </p:nvGrpSpPr>
          <p:grpSpPr>
            <a:xfrm>
              <a:off x="589078" y="2173649"/>
              <a:ext cx="1126328" cy="1243276"/>
              <a:chOff x="1950418" y="3368985"/>
              <a:chExt cx="432211" cy="477089"/>
            </a:xfrm>
          </p:grpSpPr>
          <p:sp>
            <p:nvSpPr>
              <p:cNvPr id="30" name="矩形 20">
                <a:extLst>
                  <a:ext uri="{FF2B5EF4-FFF2-40B4-BE49-F238E27FC236}">
                    <a16:creationId xmlns:a16="http://schemas.microsoft.com/office/drawing/2014/main" id="{1DFAF6ED-F573-463F-B0F6-4885B32E8488}"/>
                  </a:ext>
                </a:extLst>
              </p:cNvPr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21">
                <a:extLst>
                  <a:ext uri="{FF2B5EF4-FFF2-40B4-BE49-F238E27FC236}">
                    <a16:creationId xmlns:a16="http://schemas.microsoft.com/office/drawing/2014/main" id="{C9455EE8-908B-4D3E-81B2-AFC27CF43C63}"/>
                  </a:ext>
                </a:extLst>
              </p:cNvPr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文本框 23">
              <a:extLst>
                <a:ext uri="{FF2B5EF4-FFF2-40B4-BE49-F238E27FC236}">
                  <a16:creationId xmlns:a16="http://schemas.microsoft.com/office/drawing/2014/main" id="{D4CDD749-5E1D-4D14-861D-8AB76BB9010E}"/>
                </a:ext>
              </a:extLst>
            </p:cNvPr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tr-TR" altLang="zh-CN" sz="5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2</a:t>
              </a:r>
              <a:endParaRPr lang="zh-CN" altLang="en-US" sz="5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273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>
            <a:extLst>
              <a:ext uri="{FF2B5EF4-FFF2-40B4-BE49-F238E27FC236}">
                <a16:creationId xmlns:a16="http://schemas.microsoft.com/office/drawing/2014/main" id="{A78B2104-1404-D1EA-181E-67B1E51D8E06}"/>
              </a:ext>
            </a:extLst>
          </p:cNvPr>
          <p:cNvGrpSpPr/>
          <p:nvPr/>
        </p:nvGrpSpPr>
        <p:grpSpPr>
          <a:xfrm>
            <a:off x="509695" y="265509"/>
            <a:ext cx="5808225" cy="609415"/>
            <a:chOff x="956666" y="3460807"/>
            <a:chExt cx="5808225" cy="609415"/>
          </a:xfrm>
        </p:grpSpPr>
        <p:sp>
          <p:nvSpPr>
            <p:cNvPr id="3" name="TextBox 38">
              <a:extLst>
                <a:ext uri="{FF2B5EF4-FFF2-40B4-BE49-F238E27FC236}">
                  <a16:creationId xmlns:a16="http://schemas.microsoft.com/office/drawing/2014/main" id="{3992A725-4FDA-1E1A-306F-64024CE28509}"/>
                </a:ext>
              </a:extLst>
            </p:cNvPr>
            <p:cNvSpPr txBox="1"/>
            <p:nvPr/>
          </p:nvSpPr>
          <p:spPr>
            <a:xfrm>
              <a:off x="1625343" y="3460807"/>
              <a:ext cx="5139548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MV 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8DB94557-EDF4-191D-1769-59F5FB1FBA7A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F9D3E346-3102-C14A-B3A3-17DA4FEE47EB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D39D29-A54F-FDB1-E484-9DB494D60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t="4562" r="26013" b="5636"/>
          <a:stretch/>
        </p:blipFill>
        <p:spPr>
          <a:xfrm>
            <a:off x="3309937" y="684722"/>
            <a:ext cx="5572125" cy="62103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14BB7E-843E-8536-9726-7F9D49CDA92D}"/>
              </a:ext>
            </a:extLst>
          </p:cNvPr>
          <p:cNvCxnSpPr>
            <a:cxnSpLocks/>
          </p:cNvCxnSpPr>
          <p:nvPr/>
        </p:nvCxnSpPr>
        <p:spPr>
          <a:xfrm>
            <a:off x="7513785" y="3530974"/>
            <a:ext cx="0" cy="26894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B878CD-CDD9-D32F-F70D-320A3787F232}"/>
              </a:ext>
            </a:extLst>
          </p:cNvPr>
          <p:cNvCxnSpPr/>
          <p:nvPr/>
        </p:nvCxnSpPr>
        <p:spPr>
          <a:xfrm flipV="1">
            <a:off x="5044568" y="4499162"/>
            <a:ext cx="0" cy="968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AF3176-6DAC-E7EC-4BE0-6591C372866B}"/>
              </a:ext>
            </a:extLst>
          </p:cNvPr>
          <p:cNvCxnSpPr>
            <a:cxnSpLocks/>
          </p:cNvCxnSpPr>
          <p:nvPr/>
        </p:nvCxnSpPr>
        <p:spPr>
          <a:xfrm>
            <a:off x="7513785" y="4518212"/>
            <a:ext cx="0" cy="96818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49422-C71A-4E21-5FA3-D9A9D1435382}"/>
              </a:ext>
            </a:extLst>
          </p:cNvPr>
          <p:cNvCxnSpPr>
            <a:cxnSpLocks/>
          </p:cNvCxnSpPr>
          <p:nvPr/>
        </p:nvCxnSpPr>
        <p:spPr>
          <a:xfrm flipV="1">
            <a:off x="5044568" y="2321859"/>
            <a:ext cx="0" cy="1497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98B527-CFDC-1B97-4BB6-4C646E81C04F}"/>
              </a:ext>
            </a:extLst>
          </p:cNvPr>
          <p:cNvSpPr txBox="1"/>
          <p:nvPr/>
        </p:nvSpPr>
        <p:spPr>
          <a:xfrm>
            <a:off x="3862446" y="2691093"/>
            <a:ext cx="1296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41414"/>
                </a:solidFill>
              </a:rPr>
              <a:t>AGENT</a:t>
            </a:r>
            <a:endParaRPr lang="ro-RO" b="1" dirty="0">
              <a:solidFill>
                <a:srgbClr val="1414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46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530A48-0267-5D66-1C7B-BC67B5E2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13" y="1415659"/>
            <a:ext cx="5858693" cy="4953691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EA44066F-62D8-ADF1-A751-650BD6930950}"/>
              </a:ext>
            </a:extLst>
          </p:cNvPr>
          <p:cNvSpPr txBox="1"/>
          <p:nvPr/>
        </p:nvSpPr>
        <p:spPr>
          <a:xfrm>
            <a:off x="729707" y="1007779"/>
            <a:ext cx="360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Cod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semnificativ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dintre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cele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6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scenarii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testate</a:t>
            </a:r>
            <a:endParaRPr lang="tr-TR" altLang="zh-CN" sz="2400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组合 6">
            <a:extLst>
              <a:ext uri="{FF2B5EF4-FFF2-40B4-BE49-F238E27FC236}">
                <a16:creationId xmlns:a16="http://schemas.microsoft.com/office/drawing/2014/main" id="{C7DA8055-91C4-6D2E-BA3E-6D9A46436216}"/>
              </a:ext>
            </a:extLst>
          </p:cNvPr>
          <p:cNvGrpSpPr/>
          <p:nvPr/>
        </p:nvGrpSpPr>
        <p:grpSpPr>
          <a:xfrm>
            <a:off x="509695" y="265509"/>
            <a:ext cx="5808225" cy="609415"/>
            <a:chOff x="956666" y="3460807"/>
            <a:chExt cx="5808225" cy="609415"/>
          </a:xfrm>
        </p:grpSpPr>
        <p:sp>
          <p:nvSpPr>
            <p:cNvPr id="4" name="TextBox 38">
              <a:extLst>
                <a:ext uri="{FF2B5EF4-FFF2-40B4-BE49-F238E27FC236}">
                  <a16:creationId xmlns:a16="http://schemas.microsoft.com/office/drawing/2014/main" id="{8D259E58-087F-AE93-2A8C-105C94B6AC28}"/>
                </a:ext>
              </a:extLst>
            </p:cNvPr>
            <p:cNvSpPr txBox="1"/>
            <p:nvPr/>
          </p:nvSpPr>
          <p:spPr>
            <a:xfrm>
              <a:off x="1625343" y="3460807"/>
              <a:ext cx="5139548" cy="523220"/>
            </a:xfrm>
            <a:prstGeom prst="rect">
              <a:avLst/>
            </a:prstGeom>
            <a:noFill/>
          </p:spPr>
          <p:txBody>
            <a:bodyPr wrap="none" rtlCol="0" anchor="t" anchorCtr="1">
              <a:spAutoFit/>
            </a:bodyPr>
            <a:lstStyle/>
            <a:p>
              <a:pPr algn="ctr"/>
              <a:r>
                <a:rPr lang="en-US" altLang="zh-CN" sz="2800" b="1" spc="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MV Calculator </a:t>
              </a:r>
              <a:r>
                <a:rPr lang="en-US" altLang="zh-CN" sz="2800" b="1" spc="600" dirty="0" err="1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Poppins SemiBold" charset="0"/>
                </a:rPr>
                <a:t>binar</a:t>
              </a:r>
              <a:endParaRPr lang="zh-CN" altLang="en-US" sz="800" b="1" spc="6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6" name="矩形 8">
              <a:extLst>
                <a:ext uri="{FF2B5EF4-FFF2-40B4-BE49-F238E27FC236}">
                  <a16:creationId xmlns:a16="http://schemas.microsoft.com/office/drawing/2014/main" id="{3D6BA9B8-153D-77C9-96E0-50F3D9A4C6A0}"/>
                </a:ext>
              </a:extLst>
            </p:cNvPr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8" name="矩形 9">
              <a:extLst>
                <a:ext uri="{FF2B5EF4-FFF2-40B4-BE49-F238E27FC236}">
                  <a16:creationId xmlns:a16="http://schemas.microsoft.com/office/drawing/2014/main" id="{B6A7A86B-1473-8C0A-35DE-79F59F39885F}"/>
                </a:ext>
              </a:extLst>
            </p:cNvPr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B26B48-9DC2-9FD6-1A31-3B2E46D5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056" y="58157"/>
            <a:ext cx="2781688" cy="27150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DF08E1-C575-0323-2081-335EF574D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4" y="1991910"/>
            <a:ext cx="4258269" cy="552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3AB493-9D46-98BC-D5D2-4048FABDD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94" y="2697571"/>
            <a:ext cx="456311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3868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Formal Presentation Template，Freepptbackgrounds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437</Words>
  <Application>Microsoft Office PowerPoint</Application>
  <PresentationFormat>Widescreen</PresentationFormat>
  <Paragraphs>144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微软雅黑</vt:lpstr>
      <vt:lpstr>Arial</vt:lpstr>
      <vt:lpstr>Calibri</vt:lpstr>
      <vt:lpstr>Century Gothic</vt:lpstr>
      <vt:lpstr>Formal Presentation Template，Freepptbackgrounds.net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Freepptbackgrounds.net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Presentation Template</dc:title>
  <dc:subject>Powerpoint Template</dc:subject>
  <dc:creator>Freepptbackgrounds.net</dc:creator>
  <cp:keywords>Formal Presentation Template</cp:keywords>
  <dc:description>Formal Presentation Template_x000d_
www.freepptbackgrounds.net</dc:description>
  <cp:lastModifiedBy>Rafael Tudusciuc</cp:lastModifiedBy>
  <cp:revision>269</cp:revision>
  <dcterms:created xsi:type="dcterms:W3CDTF">2018-02-23T07:21:57Z</dcterms:created>
  <dcterms:modified xsi:type="dcterms:W3CDTF">2023-09-28T19:49:04Z</dcterms:modified>
</cp:coreProperties>
</file>